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41"/>
  </p:notesMasterIdLst>
  <p:handoutMasterIdLst>
    <p:handoutMasterId r:id="rId4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87" r:id="rId17"/>
    <p:sldId id="288" r:id="rId18"/>
    <p:sldId id="289" r:id="rId19"/>
    <p:sldId id="290" r:id="rId20"/>
    <p:sldId id="291" r:id="rId21"/>
    <p:sldId id="292" r:id="rId22"/>
    <p:sldId id="293"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95" r:id="rId38"/>
    <p:sldId id="296" r:id="rId39"/>
    <p:sldId id="297" r:id="rId40"/>
  </p:sldIdLst>
  <p:sldSz cx="9144000" cy="5143500" type="screen16x9"/>
  <p:notesSz cx="6985000" cy="92837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cie Nois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04"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1">
    <p:pos x="6000" y="0"/>
    <p:text>Student Centered Practice
Culture of trust, respect, and inclusiveness
Purposeful engagement through real-world learning 
Personalization and choice
Integrated technology
Appropriate levels of challenge and scaffolding
Clear, timely assessment and support
Fosters autonomy and develops life long learners</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C489B4B0-297F-4525-9A04-D2CD0BFCFE63}" type="datetimeFigureOut">
              <a:rPr lang="en-US" smtClean="0"/>
              <a:t>10/3/2014</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A8F61D74-B633-4871-A93F-67C59639AB2C}" type="slidenum">
              <a:rPr lang="en-US" smtClean="0"/>
              <a:t>‹#›</a:t>
            </a:fld>
            <a:endParaRPr lang="en-US"/>
          </a:p>
        </p:txBody>
      </p:sp>
    </p:spTree>
    <p:extLst>
      <p:ext uri="{BB962C8B-B14F-4D97-AF65-F5344CB8AC3E}">
        <p14:creationId xmlns:p14="http://schemas.microsoft.com/office/powerpoint/2010/main" val="21366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98501" y="4409758"/>
            <a:ext cx="5587999" cy="4177665"/>
          </a:xfrm>
          <a:prstGeom prst="rect">
            <a:avLst/>
          </a:prstGeom>
          <a:noFill/>
          <a:ln>
            <a:noFill/>
          </a:ln>
        </p:spPr>
        <p:txBody>
          <a:bodyPr lIns="92943" tIns="92943" rIns="92943" bIns="92943"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95089798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8" name="Shape 118"/>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5" name="Shape 125"/>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4" name="Shape 144"/>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7" name="Shape 247"/>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2" name="Shape 252"/>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7" name="Shape 257"/>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3" name="Shape 263"/>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 name="Shape 52"/>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pPr>
              <a:buClr>
                <a:schemeClr val="dk1"/>
              </a:buClr>
              <a:buSzPct val="110000"/>
            </a:pPr>
            <a:r>
              <a:rPr lang="en" sz="1000">
                <a:solidFill>
                  <a:srgbClr val="666666"/>
                </a:solidFill>
              </a:rPr>
              <a:t>Student Centered Practice</a:t>
            </a:r>
          </a:p>
          <a:p>
            <a:pPr>
              <a:buClr>
                <a:schemeClr val="dk1"/>
              </a:buClr>
            </a:pPr>
            <a:endParaRPr sz="1000">
              <a:solidFill>
                <a:srgbClr val="666666"/>
              </a:solidFill>
            </a:endParaRPr>
          </a:p>
          <a:p>
            <a:pPr>
              <a:buClr>
                <a:schemeClr val="dk1"/>
              </a:buClr>
              <a:buSzPct val="110000"/>
            </a:pPr>
            <a:r>
              <a:rPr lang="en" sz="1000">
                <a:solidFill>
                  <a:srgbClr val="666666"/>
                </a:solidFill>
              </a:rPr>
              <a:t>Culture of trust, respect, and inclusiveness</a:t>
            </a:r>
          </a:p>
          <a:p>
            <a:pPr>
              <a:buClr>
                <a:schemeClr val="dk1"/>
              </a:buClr>
              <a:buSzPct val="110000"/>
            </a:pPr>
            <a:r>
              <a:rPr lang="en" sz="1000">
                <a:solidFill>
                  <a:srgbClr val="666666"/>
                </a:solidFill>
              </a:rPr>
              <a:t>Purposeful engagement through real-world learning </a:t>
            </a:r>
          </a:p>
          <a:p>
            <a:pPr>
              <a:buClr>
                <a:schemeClr val="dk1"/>
              </a:buClr>
              <a:buSzPct val="110000"/>
            </a:pPr>
            <a:r>
              <a:rPr lang="en" sz="1000">
                <a:solidFill>
                  <a:srgbClr val="666666"/>
                </a:solidFill>
              </a:rPr>
              <a:t>Personalization and choice</a:t>
            </a:r>
          </a:p>
          <a:p>
            <a:pPr>
              <a:buClr>
                <a:schemeClr val="dk1"/>
              </a:buClr>
              <a:buSzPct val="110000"/>
            </a:pPr>
            <a:r>
              <a:rPr lang="en" sz="1000">
                <a:solidFill>
                  <a:srgbClr val="666666"/>
                </a:solidFill>
              </a:rPr>
              <a:t>Integrated technology</a:t>
            </a:r>
          </a:p>
          <a:p>
            <a:pPr>
              <a:buClr>
                <a:schemeClr val="dk1"/>
              </a:buClr>
              <a:buSzPct val="110000"/>
            </a:pPr>
            <a:r>
              <a:rPr lang="en" sz="1000">
                <a:solidFill>
                  <a:srgbClr val="666666"/>
                </a:solidFill>
              </a:rPr>
              <a:t>Appropriate levels of challenge and scaffolding</a:t>
            </a:r>
          </a:p>
          <a:p>
            <a:pPr>
              <a:buClr>
                <a:schemeClr val="dk1"/>
              </a:buClr>
              <a:buSzPct val="110000"/>
            </a:pPr>
            <a:r>
              <a:rPr lang="en" sz="1000">
                <a:solidFill>
                  <a:srgbClr val="666666"/>
                </a:solidFill>
              </a:rPr>
              <a:t>Clear, timely assessment and support</a:t>
            </a:r>
          </a:p>
          <a:p>
            <a:r>
              <a:rPr lang="en" sz="1000">
                <a:solidFill>
                  <a:srgbClr val="666666"/>
                </a:solidFill>
              </a:rPr>
              <a:t>Fosters autonomy and develops life long learners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9" name="Shape 269"/>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5" name="Shape 275"/>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0" name="Shape 280"/>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1" name="Shape 151"/>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2" name="Shape 162"/>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r>
              <a:rPr lang="en"/>
              <a:t>Where socratic circles differ from typical classroom behaviors is that while the inner circle is discussing the outer circle students are silent observers.</a:t>
            </a:r>
          </a:p>
          <a:p>
            <a:r>
              <a:rPr lang="en"/>
              <a:t>Many variations to each aspect of the socratic circles, but maintaining the discussion-feedback-reverse pattern is essential.</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9" name="Shape 169"/>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5" name="Shape 175"/>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1" name="Shape 181"/>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7" name="Shape 187"/>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7" name="Shape 57"/>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3" name="Shape 193"/>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0" name="Shape 200"/>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8" name="Shape 208"/>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4" name="Shape 214"/>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0" name="Shape 220"/>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6" name="Shape 226"/>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4" name="Shape 234"/>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8" name="Shape 298"/>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4" name="Shape 304"/>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9" name="Shape 309"/>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3" name="Shape 63"/>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pPr>
              <a:lnSpc>
                <a:spcPct val="115000"/>
              </a:lnSpc>
              <a:buClr>
                <a:schemeClr val="dk1"/>
              </a:buClr>
              <a:buSzPct val="91666"/>
            </a:pPr>
            <a:r>
              <a:rPr lang="en" sz="1200">
                <a:solidFill>
                  <a:schemeClr val="dk1"/>
                </a:solidFill>
              </a:rPr>
              <a:t>I have recently heard Gaye Ivey speak and if anyone knows Gaye Ivey you know that she likes to use very edgy literature in her instruction.  While we all might not share her desire for that type of reading there is one fact that remains, the students are talking, responding, and feeling/thinking about thebooks they are reading.  That is what a reading workshop environment is suppose to establish.</a:t>
            </a:r>
          </a:p>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9" name="Shape 69"/>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5" name="Shape 75"/>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pPr>
              <a:lnSpc>
                <a:spcPct val="115000"/>
              </a:lnSpc>
              <a:buClr>
                <a:schemeClr val="dk1"/>
              </a:buClr>
              <a:buSzPct val="91666"/>
            </a:pPr>
            <a:r>
              <a:rPr lang="en" sz="1200">
                <a:solidFill>
                  <a:schemeClr val="dk1"/>
                </a:solidFill>
              </a:rPr>
              <a:t>Small group structures are slow to catch on.  More commonly seen in elementary schools</a:t>
            </a:r>
          </a:p>
          <a:p>
            <a:r>
              <a:rPr lang="en" sz="1200">
                <a:solidFill>
                  <a:schemeClr val="dk1"/>
                </a:solidFill>
              </a:rPr>
              <a:t>Maybe small group work is not a commonality in schools b/c teachers don’t feel success right away and therefore stop, I know that this has happened to me in the past.  I didn’t feel successful as reading workshop and small group structures so I stopped doing them for a while.  If I couldn’t feel knowledgeable and productive why do it?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1" name="Shape 81"/>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8" name="Shape 88"/>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98463" y="696913"/>
            <a:ext cx="6189662"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98501" y="4409758"/>
            <a:ext cx="5587999" cy="4177665"/>
          </a:xfrm>
          <a:prstGeom prst="rect">
            <a:avLst/>
          </a:prstGeom>
        </p:spPr>
        <p:txBody>
          <a:bodyPr lIns="92943" tIns="92943" rIns="92943" bIns="92943"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0"/>
            <a:ext cx="9144000" cy="5176499"/>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pPr>
              <a:spcBef>
                <a:spcPts val="0"/>
              </a:spcBef>
              <a:buNone/>
            </a:pPr>
            <a:endParaRPr/>
          </a:p>
        </p:txBody>
      </p:sp>
      <p:sp>
        <p:nvSpPr>
          <p:cNvPr id="9" name="Shape 9"/>
          <p:cNvSpPr/>
          <p:nvPr/>
        </p:nvSpPr>
        <p:spPr>
          <a:xfrm flipH="1">
            <a:off x="-3832" y="12039"/>
            <a:ext cx="10925833"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10" name="Shape 10"/>
          <p:cNvSpPr/>
          <p:nvPr/>
        </p:nvSpPr>
        <p:spPr>
          <a:xfrm flipH="1">
            <a:off x="14659" y="660"/>
            <a:ext cx="10500940" cy="5165065"/>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pPr>
              <a:spcBef>
                <a:spcPts val="0"/>
              </a:spcBef>
              <a:buNone/>
            </a:pPr>
            <a:endParaRPr/>
          </a:p>
        </p:txBody>
      </p:sp>
      <p:sp>
        <p:nvSpPr>
          <p:cNvPr id="11" name="Shape 11"/>
          <p:cNvSpPr/>
          <p:nvPr/>
        </p:nvSpPr>
        <p:spPr>
          <a:xfrm>
            <a:off x="-846666" y="-661"/>
            <a:ext cx="2167466"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pPr>
              <a:spcBef>
                <a:spcPts val="0"/>
              </a:spcBef>
              <a:buNone/>
            </a:pPr>
            <a:endParaRPr/>
          </a:p>
        </p:txBody>
      </p:sp>
      <p:sp>
        <p:nvSpPr>
          <p:cNvPr id="12" name="Shape 12"/>
          <p:cNvSpPr/>
          <p:nvPr/>
        </p:nvSpPr>
        <p:spPr>
          <a:xfrm rot="10800000" flipH="1">
            <a:off x="-524933" y="131"/>
            <a:ext cx="1403434" cy="5176308"/>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pPr>
              <a:spcBef>
                <a:spcPts val="0"/>
              </a:spcBef>
              <a:buNone/>
            </a:pPr>
            <a:endParaRPr/>
          </a:p>
        </p:txBody>
      </p:sp>
      <p:sp>
        <p:nvSpPr>
          <p:cNvPr id="13" name="Shape 13"/>
          <p:cNvSpPr txBox="1">
            <a:spLocks noGrp="1"/>
          </p:cNvSpPr>
          <p:nvPr>
            <p:ph type="ctrTitle"/>
          </p:nvPr>
        </p:nvSpPr>
        <p:spPr>
          <a:xfrm>
            <a:off x="1082040" y="1242060"/>
            <a:ext cx="7050900" cy="1102500"/>
          </a:xfrm>
          <a:prstGeom prst="rect">
            <a:avLst/>
          </a:prstGeom>
        </p:spPr>
        <p:txBody>
          <a:bodyPr lIns="91425" tIns="91425" rIns="91425" bIns="91425" anchor="b" anchorCtr="0"/>
          <a:lstStyle>
            <a:lvl1pPr algn="r">
              <a:spcBef>
                <a:spcPts val="0"/>
              </a:spcBef>
              <a:buClr>
                <a:schemeClr val="lt1"/>
              </a:buClr>
              <a:buSzPct val="100000"/>
              <a:defRPr sz="4800">
                <a:solidFill>
                  <a:schemeClr val="lt1"/>
                </a:solidFill>
              </a:defRPr>
            </a:lvl1pPr>
            <a:lvl2pPr algn="r">
              <a:spcBef>
                <a:spcPts val="0"/>
              </a:spcBef>
              <a:buClr>
                <a:schemeClr val="lt1"/>
              </a:buClr>
              <a:buSzPct val="100000"/>
              <a:defRPr sz="4800">
                <a:solidFill>
                  <a:schemeClr val="lt1"/>
                </a:solidFill>
              </a:defRPr>
            </a:lvl2pPr>
            <a:lvl3pPr algn="r">
              <a:spcBef>
                <a:spcPts val="0"/>
              </a:spcBef>
              <a:buClr>
                <a:schemeClr val="lt1"/>
              </a:buClr>
              <a:buSzPct val="100000"/>
              <a:defRPr sz="4800">
                <a:solidFill>
                  <a:schemeClr val="lt1"/>
                </a:solidFill>
              </a:defRPr>
            </a:lvl3pPr>
            <a:lvl4pPr algn="r">
              <a:spcBef>
                <a:spcPts val="0"/>
              </a:spcBef>
              <a:buClr>
                <a:schemeClr val="lt1"/>
              </a:buClr>
              <a:buSzPct val="100000"/>
              <a:defRPr sz="4800">
                <a:solidFill>
                  <a:schemeClr val="lt1"/>
                </a:solidFill>
              </a:defRPr>
            </a:lvl4pPr>
            <a:lvl5pPr algn="r">
              <a:spcBef>
                <a:spcPts val="0"/>
              </a:spcBef>
              <a:buClr>
                <a:schemeClr val="lt1"/>
              </a:buClr>
              <a:buSzPct val="100000"/>
              <a:defRPr sz="4800">
                <a:solidFill>
                  <a:schemeClr val="lt1"/>
                </a:solidFill>
              </a:defRPr>
            </a:lvl5pPr>
            <a:lvl6pPr algn="r">
              <a:spcBef>
                <a:spcPts val="0"/>
              </a:spcBef>
              <a:buClr>
                <a:schemeClr val="lt1"/>
              </a:buClr>
              <a:buSzPct val="100000"/>
              <a:defRPr sz="4800">
                <a:solidFill>
                  <a:schemeClr val="lt1"/>
                </a:solidFill>
              </a:defRPr>
            </a:lvl6pPr>
            <a:lvl7pPr algn="r">
              <a:spcBef>
                <a:spcPts val="0"/>
              </a:spcBef>
              <a:buClr>
                <a:schemeClr val="lt1"/>
              </a:buClr>
              <a:buSzPct val="100000"/>
              <a:defRPr sz="4800">
                <a:solidFill>
                  <a:schemeClr val="lt1"/>
                </a:solidFill>
              </a:defRPr>
            </a:lvl7pPr>
            <a:lvl8pPr algn="r">
              <a:spcBef>
                <a:spcPts val="0"/>
              </a:spcBef>
              <a:buClr>
                <a:schemeClr val="lt1"/>
              </a:buClr>
              <a:buSzPct val="100000"/>
              <a:defRPr sz="4800">
                <a:solidFill>
                  <a:schemeClr val="lt1"/>
                </a:solidFill>
              </a:defRPr>
            </a:lvl8pPr>
            <a:lvl9pPr algn="r">
              <a:spcBef>
                <a:spcPts val="0"/>
              </a:spcBef>
              <a:buClr>
                <a:schemeClr val="lt1"/>
              </a:buClr>
              <a:buSzPct val="100000"/>
              <a:defRPr sz="4800">
                <a:solidFill>
                  <a:schemeClr val="lt1"/>
                </a:solidFill>
              </a:defRPr>
            </a:lvl9pPr>
          </a:lstStyle>
          <a:p>
            <a:endParaRPr/>
          </a:p>
        </p:txBody>
      </p:sp>
      <p:sp>
        <p:nvSpPr>
          <p:cNvPr id="14" name="Shape 14"/>
          <p:cNvSpPr txBox="1">
            <a:spLocks noGrp="1"/>
          </p:cNvSpPr>
          <p:nvPr>
            <p:ph type="subTitle" idx="1"/>
          </p:nvPr>
        </p:nvSpPr>
        <p:spPr>
          <a:xfrm>
            <a:off x="1082040" y="2423159"/>
            <a:ext cx="7035899" cy="694199"/>
          </a:xfrm>
          <a:prstGeom prst="rect">
            <a:avLst/>
          </a:prstGeom>
        </p:spPr>
        <p:txBody>
          <a:bodyPr lIns="91425" tIns="91425" rIns="91425" bIns="91425" anchor="t" anchorCtr="0"/>
          <a:lstStyle>
            <a:lvl1pPr algn="r">
              <a:spcBef>
                <a:spcPts val="0"/>
              </a:spcBef>
              <a:buClr>
                <a:schemeClr val="lt1"/>
              </a:buClr>
              <a:buSzPct val="100000"/>
              <a:buNone/>
              <a:defRPr sz="2400">
                <a:solidFill>
                  <a:schemeClr val="lt1"/>
                </a:solidFill>
              </a:defRPr>
            </a:lvl1pPr>
            <a:lvl2pPr algn="r">
              <a:spcBef>
                <a:spcPts val="0"/>
              </a:spcBef>
              <a:buClr>
                <a:schemeClr val="lt1"/>
              </a:buClr>
              <a:buSzPct val="100000"/>
              <a:buNone/>
              <a:defRPr sz="2400">
                <a:solidFill>
                  <a:schemeClr val="lt1"/>
                </a:solidFill>
              </a:defRPr>
            </a:lvl2pPr>
            <a:lvl3pPr algn="r">
              <a:spcBef>
                <a:spcPts val="0"/>
              </a:spcBef>
              <a:buClr>
                <a:schemeClr val="lt1"/>
              </a:buClr>
              <a:buNone/>
              <a:defRPr>
                <a:solidFill>
                  <a:schemeClr val="lt1"/>
                </a:solidFill>
              </a:defRPr>
            </a:lvl3pPr>
            <a:lvl4pPr algn="r">
              <a:spcBef>
                <a:spcPts val="0"/>
              </a:spcBef>
              <a:buClr>
                <a:schemeClr val="lt1"/>
              </a:buClr>
              <a:buSzPct val="100000"/>
              <a:buNone/>
              <a:defRPr sz="2400">
                <a:solidFill>
                  <a:schemeClr val="lt1"/>
                </a:solidFill>
              </a:defRPr>
            </a:lvl4pPr>
            <a:lvl5pPr algn="r">
              <a:spcBef>
                <a:spcPts val="0"/>
              </a:spcBef>
              <a:buClr>
                <a:schemeClr val="lt1"/>
              </a:buClr>
              <a:buSzPct val="100000"/>
              <a:buNone/>
              <a:defRPr sz="2400">
                <a:solidFill>
                  <a:schemeClr val="lt1"/>
                </a:solidFill>
              </a:defRPr>
            </a:lvl5pPr>
            <a:lvl6pPr algn="r">
              <a:spcBef>
                <a:spcPts val="0"/>
              </a:spcBef>
              <a:buClr>
                <a:schemeClr val="lt1"/>
              </a:buClr>
              <a:buSzPct val="100000"/>
              <a:buNone/>
              <a:defRPr sz="2400">
                <a:solidFill>
                  <a:schemeClr val="lt1"/>
                </a:solidFill>
              </a:defRPr>
            </a:lvl6pPr>
            <a:lvl7pPr algn="r">
              <a:spcBef>
                <a:spcPts val="0"/>
              </a:spcBef>
              <a:buClr>
                <a:schemeClr val="lt1"/>
              </a:buClr>
              <a:buSzPct val="100000"/>
              <a:buNone/>
              <a:defRPr sz="2400">
                <a:solidFill>
                  <a:schemeClr val="lt1"/>
                </a:solidFill>
              </a:defRPr>
            </a:lvl7pPr>
            <a:lvl8pPr algn="r">
              <a:spcBef>
                <a:spcPts val="0"/>
              </a:spcBef>
              <a:buClr>
                <a:schemeClr val="lt1"/>
              </a:buClr>
              <a:buSzPct val="100000"/>
              <a:buNone/>
              <a:defRPr sz="2400">
                <a:solidFill>
                  <a:schemeClr val="lt1"/>
                </a:solidFill>
              </a:defRPr>
            </a:lvl8pPr>
            <a:lvl9pPr algn="r">
              <a:spcBef>
                <a:spcPts val="0"/>
              </a:spcBef>
              <a:buClr>
                <a:schemeClr val="lt1"/>
              </a:buClr>
              <a:buSzPct val="100000"/>
              <a:buNone/>
              <a:defRPr sz="2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17" name="Shape 17"/>
          <p:cNvSpPr txBox="1">
            <a:spLocks noGrp="1"/>
          </p:cNvSpPr>
          <p:nvPr>
            <p:ph type="body" idx="1"/>
          </p:nvPr>
        </p:nvSpPr>
        <p:spPr>
          <a:xfrm>
            <a:off x="457200" y="1244242"/>
            <a:ext cx="8229600" cy="36303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19" name="Shape 19"/>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20" name="Shape 20"/>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23" name="Shape 23"/>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24" name="Shape 24"/>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body" idx="1"/>
          </p:nvPr>
        </p:nvSpPr>
        <p:spPr>
          <a:xfrm>
            <a:off x="457200" y="1244242"/>
            <a:ext cx="4038599" cy="3630300"/>
          </a:xfrm>
          <a:prstGeom prst="rect">
            <a:avLst/>
          </a:prstGeom>
        </p:spPr>
        <p:txBody>
          <a:bodyPr lIns="91425" tIns="91425" rIns="91425" bIns="91425" anchor="t" anchorCtr="0"/>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a:endParaRPr/>
          </a:p>
        </p:txBody>
      </p:sp>
      <p:sp>
        <p:nvSpPr>
          <p:cNvPr id="27" name="Shape 27"/>
          <p:cNvSpPr txBox="1">
            <a:spLocks noGrp="1"/>
          </p:cNvSpPr>
          <p:nvPr>
            <p:ph type="body" idx="2"/>
          </p:nvPr>
        </p:nvSpPr>
        <p:spPr>
          <a:xfrm>
            <a:off x="4648200" y="1244242"/>
            <a:ext cx="4038599" cy="3630300"/>
          </a:xfrm>
          <a:prstGeom prst="rect">
            <a:avLst/>
          </a:prstGeom>
        </p:spPr>
        <p:txBody>
          <a:bodyPr lIns="91425" tIns="91425" rIns="91425" bIns="91425" anchor="t" anchorCtr="0"/>
          <a:lstStyle>
            <a:lvl1pPr>
              <a:spcBef>
                <a:spcPts val="0"/>
              </a:spcBef>
              <a:defRPr sz="2800"/>
            </a:lvl1pPr>
            <a:lvl2pPr>
              <a:spcBef>
                <a:spcPts val="0"/>
              </a:spcBef>
              <a:defRPr sz="2400"/>
            </a:lvl2pPr>
            <a:lvl3pPr>
              <a:spcBef>
                <a:spcPts val="0"/>
              </a:spcBef>
              <a:defRPr sz="2000"/>
            </a:lvl3pPr>
            <a:lvl4pPr>
              <a:spcBef>
                <a:spcPts val="0"/>
              </a:spcBef>
              <a:defRPr sz="1800"/>
            </a:lvl4pPr>
            <a:lvl5pPr>
              <a:spcBef>
                <a:spcPts val="0"/>
              </a:spcBef>
              <a:defRPr sz="1800"/>
            </a:lvl5pPr>
            <a:lvl6pPr>
              <a:spcBef>
                <a:spcPts val="0"/>
              </a:spcBef>
              <a:defRPr sz="1800"/>
            </a:lvl6pPr>
            <a:lvl7pPr>
              <a:spcBef>
                <a:spcPts val="0"/>
              </a:spcBef>
              <a:defRPr sz="1800"/>
            </a:lvl7pPr>
            <a:lvl8pPr>
              <a:spcBef>
                <a:spcPts val="0"/>
              </a:spcBef>
              <a:defRPr sz="1800"/>
            </a:lvl8pPr>
            <a:lvl9pPr>
              <a:spcBef>
                <a:spcPts val="0"/>
              </a:spcBef>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p:nvPr/>
        </p:nvSpPr>
        <p:spPr>
          <a:xfrm rot="10800000" flipH="1">
            <a:off x="-348182" y="-16424"/>
            <a:ext cx="1723519" cy="5159924"/>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30" name="Shape 30"/>
          <p:cNvSpPr/>
          <p:nvPr/>
        </p:nvSpPr>
        <p:spPr>
          <a:xfrm rot="10800000" flipH="1">
            <a:off x="-1118653" y="774"/>
            <a:ext cx="3100650" cy="5142725"/>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31" name="Shape 31"/>
          <p:cNvSpPr/>
          <p:nvPr/>
        </p:nvSpPr>
        <p:spPr>
          <a:xfrm rot="10800000">
            <a:off x="8088846" y="-9550"/>
            <a:ext cx="1100667" cy="5153050"/>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pPr>
              <a:spcBef>
                <a:spcPts val="0"/>
              </a:spcBef>
              <a:buNone/>
            </a:pPr>
            <a:endParaRPr/>
          </a:p>
        </p:txBody>
      </p:sp>
      <p:sp>
        <p:nvSpPr>
          <p:cNvPr id="32" name="Shape 32"/>
          <p:cNvSpPr txBox="1">
            <a:spLocks noGrp="1"/>
          </p:cNvSpPr>
          <p:nvPr>
            <p:ph type="title"/>
          </p:nvPr>
        </p:nvSpPr>
        <p:spPr>
          <a:xfrm>
            <a:off x="457200" y="205978"/>
            <a:ext cx="8229600" cy="9942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3"/>
        <p:cNvGrpSpPr/>
        <p:nvPr/>
      </p:nvGrpSpPr>
      <p:grpSpPr>
        <a:xfrm>
          <a:off x="0" y="0"/>
          <a:ext cx="0" cy="0"/>
          <a:chOff x="0" y="0"/>
          <a:chExt cx="0" cy="0"/>
        </a:xfrm>
      </p:grpSpPr>
      <p:grpSp>
        <p:nvGrpSpPr>
          <p:cNvPr id="34" name="Shape 34"/>
          <p:cNvGrpSpPr/>
          <p:nvPr/>
        </p:nvGrpSpPr>
        <p:grpSpPr>
          <a:xfrm>
            <a:off x="-6264" y="3700039"/>
            <a:ext cx="9150267" cy="2325488"/>
            <a:chOff x="-6264" y="4933386"/>
            <a:chExt cx="9150267" cy="3100650"/>
          </a:xfrm>
        </p:grpSpPr>
        <p:sp>
          <p:nvSpPr>
            <p:cNvPr id="35" name="Shape 35"/>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pPr>
                <a:spcBef>
                  <a:spcPts val="0"/>
                </a:spcBef>
                <a:buNone/>
              </a:pPr>
              <a:endParaRPr/>
            </a:p>
          </p:txBody>
        </p:sp>
        <p:sp>
          <p:nvSpPr>
            <p:cNvPr id="36" name="Shape 36"/>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pPr>
                <a:spcBef>
                  <a:spcPts val="0"/>
                </a:spcBef>
                <a:buNone/>
              </a:pPr>
              <a:endParaRPr/>
            </a:p>
          </p:txBody>
        </p:sp>
        <p:sp>
          <p:nvSpPr>
            <p:cNvPr id="37" name="Shape 37"/>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pPr>
                <a:spcBef>
                  <a:spcPts val="0"/>
                </a:spcBef>
                <a:buNone/>
              </a:pPr>
              <a:endParaRPr/>
            </a:p>
          </p:txBody>
        </p:sp>
      </p:grpSp>
      <p:sp>
        <p:nvSpPr>
          <p:cNvPr id="38" name="Shape 38"/>
          <p:cNvSpPr txBox="1">
            <a:spLocks noGrp="1"/>
          </p:cNvSpPr>
          <p:nvPr>
            <p:ph type="body" idx="1"/>
          </p:nvPr>
        </p:nvSpPr>
        <p:spPr>
          <a:xfrm>
            <a:off x="1792288" y="4025503"/>
            <a:ext cx="5486399" cy="603599"/>
          </a:xfrm>
          <a:prstGeom prst="rect">
            <a:avLst/>
          </a:prstGeom>
        </p:spPr>
        <p:txBody>
          <a:bodyPr lIns="91425" tIns="91425" rIns="91425" bIns="91425" anchor="ctr" anchorCtr="0"/>
          <a:lstStyle>
            <a:lvl1pPr algn="ctr">
              <a:spcBef>
                <a:spcPts val="0"/>
              </a:spcBef>
              <a:buSzPct val="100000"/>
              <a:buNone/>
              <a:defRPr sz="24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994200"/>
          </a:xfrm>
          <a:prstGeom prst="rect">
            <a:avLst/>
          </a:prstGeom>
          <a:noFill/>
          <a:ln>
            <a:noFill/>
          </a:ln>
        </p:spPr>
        <p:txBody>
          <a:bodyPr lIns="91425" tIns="91425" rIns="91425" bIns="91425" anchor="b" anchorCtr="0"/>
          <a:lstStyle>
            <a:lvl1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1pPr>
            <a:lvl2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2pPr>
            <a:lvl3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3pPr>
            <a:lvl4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4pPr>
            <a:lvl5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5pPr>
            <a:lvl6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6pPr>
            <a:lvl7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7pPr>
            <a:lvl8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8pPr>
            <a:lvl9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95400"/>
            <a:ext cx="8229600" cy="3394500"/>
          </a:xfrm>
          <a:prstGeom prst="rect">
            <a:avLst/>
          </a:prstGeom>
          <a:noFill/>
          <a:ln>
            <a:noFill/>
          </a:ln>
        </p:spPr>
        <p:txBody>
          <a:bodyPr lIns="91425" tIns="91425" rIns="91425" bIns="91425" anchor="t" anchorCtr="0"/>
          <a:lstStyle>
            <a:lvl1pPr>
              <a:spcBef>
                <a:spcPts val="0"/>
              </a:spcBef>
              <a:buClr>
                <a:schemeClr val="dk2"/>
              </a:buClr>
              <a:buSzPct val="100000"/>
              <a:buFont typeface="Trebuchet MS"/>
              <a:defRPr sz="3200">
                <a:solidFill>
                  <a:schemeClr val="dk2"/>
                </a:solidFill>
                <a:latin typeface="Trebuchet MS"/>
                <a:ea typeface="Trebuchet MS"/>
                <a:cs typeface="Trebuchet MS"/>
                <a:sym typeface="Trebuchet MS"/>
              </a:defRPr>
            </a:lvl1pPr>
            <a:lvl2pPr>
              <a:spcBef>
                <a:spcPts val="560"/>
              </a:spcBef>
              <a:buClr>
                <a:schemeClr val="dk2"/>
              </a:buClr>
              <a:buSzPct val="100000"/>
              <a:buFont typeface="Trebuchet MS"/>
              <a:defRPr sz="28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4pPr>
            <a:lvl5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5pPr>
            <a:lvl6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6pPr>
            <a:lvl7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7pPr>
            <a:lvl8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8pPr>
            <a:lvl9pPr>
              <a:spcBef>
                <a:spcPts val="400"/>
              </a:spcBef>
              <a:buClr>
                <a:schemeClr val="dk2"/>
              </a:buClr>
              <a:buSzPct val="100000"/>
              <a:buFont typeface="Trebuchet MS"/>
              <a:defRPr sz="200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mailto:erin.metaxas@lz95.org"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983528"/>
            <a:ext cx="8229600" cy="857400"/>
          </a:xfrm>
          <a:prstGeom prst="rect">
            <a:avLst/>
          </a:prstGeom>
        </p:spPr>
        <p:txBody>
          <a:bodyPr lIns="91425" tIns="91425" rIns="91425" bIns="91425" anchor="b" anchorCtr="0">
            <a:noAutofit/>
          </a:bodyPr>
          <a:lstStyle/>
          <a:p>
            <a:pPr lvl="0" rtl="0">
              <a:spcBef>
                <a:spcPts val="0"/>
              </a:spcBef>
              <a:buNone/>
            </a:pPr>
            <a:endParaRPr/>
          </a:p>
          <a:p>
            <a:pPr lvl="0" rtl="0">
              <a:spcBef>
                <a:spcPts val="0"/>
              </a:spcBef>
              <a:buNone/>
            </a:pPr>
            <a:endParaRPr/>
          </a:p>
          <a:p>
            <a:pPr lvl="0" rtl="0">
              <a:spcBef>
                <a:spcPts val="0"/>
              </a:spcBef>
              <a:buNone/>
            </a:pPr>
            <a:endParaRPr>
              <a:solidFill>
                <a:srgbClr val="FFFFFF"/>
              </a:solidFill>
            </a:endParaRPr>
          </a:p>
          <a:p>
            <a:pPr>
              <a:spcBef>
                <a:spcPts val="0"/>
              </a:spcBef>
              <a:buNone/>
            </a:pPr>
            <a:r>
              <a:rPr lang="en">
                <a:solidFill>
                  <a:srgbClr val="FFFFFF"/>
                </a:solidFill>
              </a:rPr>
              <a:t>Small Group Structures for Guided Instruction</a:t>
            </a:r>
          </a:p>
        </p:txBody>
      </p:sp>
      <p:sp>
        <p:nvSpPr>
          <p:cNvPr id="42" name="Shape 42"/>
          <p:cNvSpPr txBox="1">
            <a:spLocks noGrp="1"/>
          </p:cNvSpPr>
          <p:nvPr>
            <p:ph type="subTitle" idx="1"/>
          </p:nvPr>
        </p:nvSpPr>
        <p:spPr>
          <a:xfrm>
            <a:off x="323925" y="2423125"/>
            <a:ext cx="8346600" cy="599399"/>
          </a:xfrm>
          <a:prstGeom prst="rect">
            <a:avLst/>
          </a:prstGeom>
          <a:noFill/>
          <a:ln>
            <a:noFill/>
          </a:ln>
        </p:spPr>
        <p:txBody>
          <a:bodyPr lIns="91425" tIns="91425" rIns="91425" bIns="91425" anchor="t" anchorCtr="0">
            <a:noAutofit/>
          </a:bodyPr>
          <a:lstStyle/>
          <a:p>
            <a:pPr algn="ctr">
              <a:spcBef>
                <a:spcPts val="0"/>
              </a:spcBef>
              <a:buNone/>
            </a:pPr>
            <a:r>
              <a:rPr lang="en">
                <a:solidFill>
                  <a:srgbClr val="FFFFFF"/>
                </a:solidFill>
              </a:rPr>
              <a:t>Within a Reading Workshop Model</a:t>
            </a:r>
          </a:p>
        </p:txBody>
      </p:sp>
      <p:sp>
        <p:nvSpPr>
          <p:cNvPr id="43" name="Shape 43"/>
          <p:cNvSpPr txBox="1"/>
          <p:nvPr/>
        </p:nvSpPr>
        <p:spPr>
          <a:xfrm>
            <a:off x="426050" y="3143250"/>
            <a:ext cx="8346600" cy="18291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FFFFF"/>
                </a:solidFill>
              </a:rPr>
              <a:t>Illinois Reading Council Conference 2014</a:t>
            </a:r>
          </a:p>
          <a:p>
            <a:pPr lvl="0" algn="l" rtl="0">
              <a:spcBef>
                <a:spcPts val="0"/>
              </a:spcBef>
              <a:buNone/>
            </a:pPr>
            <a:endParaRPr sz="1800">
              <a:solidFill>
                <a:srgbClr val="FFFFFF"/>
              </a:solidFill>
            </a:endParaRPr>
          </a:p>
          <a:p>
            <a:pPr marL="1371600" lvl="0" indent="457200" algn="just" rtl="0">
              <a:spcBef>
                <a:spcPts val="0"/>
              </a:spcBef>
              <a:buNone/>
            </a:pPr>
            <a:r>
              <a:rPr lang="en" sz="1800">
                <a:solidFill>
                  <a:srgbClr val="FFFFFF"/>
                </a:solidFill>
              </a:rPr>
              <a:t>Erin Metaxas		Literacy Coach/Interventionist</a:t>
            </a:r>
          </a:p>
          <a:p>
            <a:pPr marL="1371600" lvl="0" indent="457200" algn="just" rtl="0">
              <a:spcBef>
                <a:spcPts val="0"/>
              </a:spcBef>
              <a:buNone/>
            </a:pPr>
            <a:r>
              <a:rPr lang="en" sz="1800">
                <a:solidFill>
                  <a:srgbClr val="FFFFFF"/>
                </a:solidFill>
              </a:rPr>
              <a:t>Jen Lippert		Literature/Language Arts Teacher</a:t>
            </a:r>
          </a:p>
          <a:p>
            <a:pPr lvl="0" algn="ctr" rtl="0">
              <a:spcBef>
                <a:spcPts val="0"/>
              </a:spcBef>
              <a:buNone/>
            </a:pPr>
            <a:endParaRPr sz="1800">
              <a:solidFill>
                <a:srgbClr val="FFFFFF"/>
              </a:solidFill>
            </a:endParaRPr>
          </a:p>
          <a:p>
            <a:pPr algn="ctr">
              <a:spcBef>
                <a:spcPts val="0"/>
              </a:spcBef>
              <a:buNone/>
            </a:pPr>
            <a:r>
              <a:rPr lang="en" sz="1800">
                <a:solidFill>
                  <a:srgbClr val="FFFFFF"/>
                </a:solidFill>
              </a:rPr>
              <a:t>Lake Zurich School District 95</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lvl="0" rtl="0">
              <a:spcBef>
                <a:spcPts val="0"/>
              </a:spcBef>
              <a:buNone/>
            </a:pPr>
            <a:r>
              <a:rPr lang="en" b="1">
                <a:solidFill>
                  <a:srgbClr val="000000"/>
                </a:solidFill>
              </a:rPr>
              <a:t>Focus: </a:t>
            </a:r>
            <a:r>
              <a:rPr lang="en">
                <a:solidFill>
                  <a:srgbClr val="000000"/>
                </a:solidFill>
              </a:rPr>
              <a:t> </a:t>
            </a:r>
          </a:p>
          <a:p>
            <a:pPr lvl="0" rtl="0">
              <a:spcBef>
                <a:spcPts val="0"/>
              </a:spcBef>
              <a:buNone/>
            </a:pPr>
            <a:r>
              <a:rPr lang="en" sz="2400">
                <a:solidFill>
                  <a:srgbClr val="000000"/>
                </a:solidFill>
              </a:rPr>
              <a:t>Folklore/Heroes</a:t>
            </a:r>
          </a:p>
          <a:p>
            <a:pPr lvl="0" rtl="0">
              <a:spcBef>
                <a:spcPts val="0"/>
              </a:spcBef>
              <a:buNone/>
            </a:pPr>
            <a:endParaRPr>
              <a:solidFill>
                <a:srgbClr val="000000"/>
              </a:solidFill>
            </a:endParaRPr>
          </a:p>
          <a:p>
            <a:pPr lvl="0" rtl="0">
              <a:spcBef>
                <a:spcPts val="0"/>
              </a:spcBef>
              <a:buNone/>
            </a:pPr>
            <a:r>
              <a:rPr lang="en" b="1">
                <a:solidFill>
                  <a:srgbClr val="000000"/>
                </a:solidFill>
              </a:rPr>
              <a:t>Goals:</a:t>
            </a:r>
            <a:r>
              <a:rPr lang="en">
                <a:solidFill>
                  <a:srgbClr val="000000"/>
                </a:solidFill>
              </a:rPr>
              <a:t>  </a:t>
            </a:r>
          </a:p>
          <a:p>
            <a:pPr marL="457200" lvl="0" indent="-381000" rtl="0">
              <a:spcBef>
                <a:spcPts val="0"/>
              </a:spcBef>
              <a:buClr>
                <a:srgbClr val="000000"/>
              </a:buClr>
              <a:buSzPct val="100000"/>
              <a:buFont typeface="Arial"/>
              <a:buChar char="●"/>
            </a:pPr>
            <a:r>
              <a:rPr lang="en" sz="2400">
                <a:solidFill>
                  <a:srgbClr val="000000"/>
                </a:solidFill>
              </a:rPr>
              <a:t>Thinking/Reading strategies Practice</a:t>
            </a:r>
          </a:p>
          <a:p>
            <a:pPr marL="457200" lvl="0" indent="-381000" rtl="0">
              <a:spcBef>
                <a:spcPts val="0"/>
              </a:spcBef>
              <a:buClr>
                <a:srgbClr val="000000"/>
              </a:buClr>
              <a:buSzPct val="100000"/>
              <a:buFont typeface="Arial"/>
              <a:buChar char="●"/>
            </a:pPr>
            <a:r>
              <a:rPr lang="en" sz="2400">
                <a:solidFill>
                  <a:srgbClr val="000000"/>
                </a:solidFill>
              </a:rPr>
              <a:t>Mythology and Fairy Tales Attributes</a:t>
            </a:r>
          </a:p>
          <a:p>
            <a:pPr marL="457200" lvl="0" indent="-381000" rtl="0">
              <a:spcBef>
                <a:spcPts val="0"/>
              </a:spcBef>
              <a:buClr>
                <a:srgbClr val="000000"/>
              </a:buClr>
              <a:buSzPct val="100000"/>
              <a:buFont typeface="Arial"/>
              <a:buChar char="●"/>
            </a:pPr>
            <a:r>
              <a:rPr lang="en" sz="2400">
                <a:solidFill>
                  <a:srgbClr val="000000"/>
                </a:solidFill>
              </a:rPr>
              <a:t>Collaborate in literature discussions</a:t>
            </a:r>
          </a:p>
          <a:p>
            <a:pPr marL="457200" lvl="0" indent="-381000" rtl="0">
              <a:spcBef>
                <a:spcPts val="0"/>
              </a:spcBef>
              <a:buClr>
                <a:srgbClr val="000000"/>
              </a:buClr>
              <a:buSzPct val="100000"/>
              <a:buFont typeface="Arial"/>
              <a:buChar char="●"/>
            </a:pPr>
            <a:r>
              <a:rPr lang="en" sz="2400">
                <a:solidFill>
                  <a:srgbClr val="000000"/>
                </a:solidFill>
              </a:rPr>
              <a:t>Plot Diagram (Story Elements)</a:t>
            </a:r>
          </a:p>
          <a:p>
            <a:pPr lvl="0" rtl="0">
              <a:spcBef>
                <a:spcPts val="0"/>
              </a:spcBef>
              <a:buNone/>
            </a:pPr>
            <a:endParaRPr/>
          </a:p>
          <a:p>
            <a:pPr lvl="0" rtl="0">
              <a:spcBef>
                <a:spcPts val="0"/>
              </a:spcBef>
              <a:buNone/>
            </a:pPr>
            <a:endParaRPr/>
          </a:p>
          <a:p>
            <a:pPr>
              <a:spcBef>
                <a:spcPts val="0"/>
              </a:spcBef>
              <a:buNone/>
            </a:pPr>
            <a:endParaRPr/>
          </a:p>
        </p:txBody>
      </p:sp>
      <p:sp>
        <p:nvSpPr>
          <p:cNvPr id="96" name="Shape 96"/>
          <p:cNvSpPr txBox="1">
            <a:spLocks noGrp="1"/>
          </p:cNvSpPr>
          <p:nvPr>
            <p:ph type="title"/>
          </p:nvPr>
        </p:nvSpPr>
        <p:spPr>
          <a:xfrm>
            <a:off x="457200" y="386853"/>
            <a:ext cx="8229600" cy="857400"/>
          </a:xfrm>
          <a:prstGeom prst="rect">
            <a:avLst/>
          </a:prstGeom>
        </p:spPr>
        <p:txBody>
          <a:bodyPr lIns="91425" tIns="91425" rIns="91425" bIns="91425" anchor="b" anchorCtr="0">
            <a:noAutofit/>
          </a:bodyPr>
          <a:lstStyle/>
          <a:p>
            <a:pPr lvl="0" rtl="0">
              <a:spcBef>
                <a:spcPts val="0"/>
              </a:spcBef>
              <a:buNone/>
            </a:pPr>
            <a:r>
              <a:rPr lang="en" sz="3600">
                <a:solidFill>
                  <a:srgbClr val="FFFFFF"/>
                </a:solidFill>
              </a:rPr>
              <a:t>What was our Focus?  How did we accomplish it?</a:t>
            </a:r>
          </a:p>
        </p:txBody>
      </p:sp>
      <p:pic>
        <p:nvPicPr>
          <p:cNvPr id="97" name="Shape 97"/>
          <p:cNvPicPr preferRelativeResize="0"/>
          <p:nvPr/>
        </p:nvPicPr>
        <p:blipFill>
          <a:blip r:embed="rId3">
            <a:alphaModFix/>
          </a:blip>
          <a:stretch>
            <a:fillRect/>
          </a:stretch>
        </p:blipFill>
        <p:spPr>
          <a:xfrm>
            <a:off x="3049100" y="1244250"/>
            <a:ext cx="1016000" cy="1016000"/>
          </a:xfrm>
          <a:prstGeom prst="rect">
            <a:avLst/>
          </a:prstGeom>
          <a:noFill/>
          <a:ln>
            <a:noFill/>
          </a:ln>
        </p:spPr>
      </p:pic>
      <p:pic>
        <p:nvPicPr>
          <p:cNvPr id="98" name="Shape 98"/>
          <p:cNvPicPr preferRelativeResize="0"/>
          <p:nvPr/>
        </p:nvPicPr>
        <p:blipFill>
          <a:blip r:embed="rId4">
            <a:alphaModFix/>
          </a:blip>
          <a:stretch>
            <a:fillRect/>
          </a:stretch>
        </p:blipFill>
        <p:spPr>
          <a:xfrm>
            <a:off x="4543875" y="1879275"/>
            <a:ext cx="1016000" cy="1016000"/>
          </a:xfrm>
          <a:prstGeom prst="rect">
            <a:avLst/>
          </a:prstGeom>
          <a:noFill/>
          <a:ln>
            <a:noFill/>
          </a:ln>
        </p:spPr>
      </p:pic>
      <p:pic>
        <p:nvPicPr>
          <p:cNvPr id="99" name="Shape 99"/>
          <p:cNvPicPr preferRelativeResize="0"/>
          <p:nvPr/>
        </p:nvPicPr>
        <p:blipFill>
          <a:blip r:embed="rId5">
            <a:alphaModFix/>
          </a:blip>
          <a:stretch>
            <a:fillRect/>
          </a:stretch>
        </p:blipFill>
        <p:spPr>
          <a:xfrm>
            <a:off x="5964375" y="1200175"/>
            <a:ext cx="1016000" cy="1016000"/>
          </a:xfrm>
          <a:prstGeom prst="rect">
            <a:avLst/>
          </a:prstGeom>
          <a:noFill/>
          <a:ln>
            <a:noFill/>
          </a:ln>
        </p:spPr>
      </p:pic>
      <p:pic>
        <p:nvPicPr>
          <p:cNvPr id="100" name="Shape 100"/>
          <p:cNvPicPr preferRelativeResize="0"/>
          <p:nvPr/>
        </p:nvPicPr>
        <p:blipFill>
          <a:blip r:embed="rId6">
            <a:alphaModFix/>
          </a:blip>
          <a:stretch>
            <a:fillRect/>
          </a:stretch>
        </p:blipFill>
        <p:spPr>
          <a:xfrm>
            <a:off x="7746950" y="1763150"/>
            <a:ext cx="877125" cy="952500"/>
          </a:xfrm>
          <a:prstGeom prst="rect">
            <a:avLst/>
          </a:prstGeom>
          <a:noFill/>
          <a:ln>
            <a:noFill/>
          </a:ln>
        </p:spPr>
      </p:pic>
      <p:pic>
        <p:nvPicPr>
          <p:cNvPr id="101" name="Shape 101"/>
          <p:cNvPicPr preferRelativeResize="0"/>
          <p:nvPr/>
        </p:nvPicPr>
        <p:blipFill>
          <a:blip r:embed="rId7">
            <a:alphaModFix/>
          </a:blip>
          <a:stretch>
            <a:fillRect/>
          </a:stretch>
        </p:blipFill>
        <p:spPr>
          <a:xfrm>
            <a:off x="6612850" y="2895275"/>
            <a:ext cx="1016000" cy="10160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Shape 106"/>
          <p:cNvPicPr preferRelativeResize="0"/>
          <p:nvPr/>
        </p:nvPicPr>
        <p:blipFill>
          <a:blip r:embed="rId3">
            <a:alphaModFix/>
          </a:blip>
          <a:stretch>
            <a:fillRect/>
          </a:stretch>
        </p:blipFill>
        <p:spPr>
          <a:xfrm>
            <a:off x="286775" y="433275"/>
            <a:ext cx="4475024" cy="4298624"/>
          </a:xfrm>
          <a:prstGeom prst="rect">
            <a:avLst/>
          </a:prstGeom>
          <a:noFill/>
          <a:ln>
            <a:noFill/>
          </a:ln>
        </p:spPr>
      </p:pic>
      <p:sp>
        <p:nvSpPr>
          <p:cNvPr id="107" name="Shape 107"/>
          <p:cNvSpPr txBox="1"/>
          <p:nvPr/>
        </p:nvSpPr>
        <p:spPr>
          <a:xfrm>
            <a:off x="5096050" y="451825"/>
            <a:ext cx="3621000" cy="4187099"/>
          </a:xfrm>
          <a:prstGeom prst="rect">
            <a:avLst/>
          </a:prstGeom>
          <a:noFill/>
          <a:ln>
            <a:noFill/>
          </a:ln>
        </p:spPr>
        <p:txBody>
          <a:bodyPr lIns="91425" tIns="91425" rIns="91425" bIns="91425" anchor="t" anchorCtr="0">
            <a:noAutofit/>
          </a:bodyPr>
          <a:lstStyle/>
          <a:p>
            <a:pPr lvl="0" rtl="0">
              <a:spcBef>
                <a:spcPts val="0"/>
              </a:spcBef>
              <a:buNone/>
            </a:pPr>
            <a:r>
              <a:rPr lang="en" sz="1800"/>
              <a:t>The students were put in charge of their own discussions and assignments.  This is a sample calendar from one of the students in the class.  The students divided up the book and identified how many pages to read each day and what jobs each will be responsible for.</a:t>
            </a:r>
          </a:p>
          <a:p>
            <a:pPr lvl="0" rtl="0">
              <a:spcBef>
                <a:spcPts val="0"/>
              </a:spcBef>
              <a:buNone/>
            </a:pPr>
            <a:endParaRPr sz="1800"/>
          </a:p>
          <a:p>
            <a:pPr lvl="0" rtl="0">
              <a:spcBef>
                <a:spcPts val="0"/>
              </a:spcBef>
              <a:buNone/>
            </a:pPr>
            <a:r>
              <a:rPr lang="en" sz="1800" b="1" u="sng"/>
              <a:t>Goals for this strategy:</a:t>
            </a:r>
          </a:p>
          <a:p>
            <a:pPr marL="457200" lvl="0" indent="-342900" rtl="0">
              <a:spcBef>
                <a:spcPts val="0"/>
              </a:spcBef>
              <a:buClr>
                <a:srgbClr val="000000"/>
              </a:buClr>
              <a:buSzPct val="100000"/>
              <a:buFont typeface="Arial"/>
              <a:buChar char="●"/>
            </a:pPr>
            <a:r>
              <a:rPr lang="en" sz="1800"/>
              <a:t>collaborative discussions</a:t>
            </a:r>
          </a:p>
          <a:p>
            <a:pPr marL="457200" lvl="0" indent="-342900" rtl="0">
              <a:spcBef>
                <a:spcPts val="0"/>
              </a:spcBef>
              <a:buClr>
                <a:srgbClr val="000000"/>
              </a:buClr>
              <a:buSzPct val="100000"/>
              <a:buFont typeface="Arial"/>
              <a:buChar char="●"/>
            </a:pPr>
            <a:r>
              <a:rPr lang="en" sz="1800"/>
              <a:t>responsibility for assignment</a:t>
            </a:r>
          </a:p>
          <a:p>
            <a:pPr marL="457200" lvl="0" indent="-342900" rtl="0">
              <a:spcBef>
                <a:spcPts val="0"/>
              </a:spcBef>
              <a:buClr>
                <a:srgbClr val="000000"/>
              </a:buClr>
              <a:buSzPct val="100000"/>
              <a:buFont typeface="Arial"/>
              <a:buChar char="●"/>
            </a:pPr>
            <a:r>
              <a:rPr lang="en" sz="1800"/>
              <a:t>respectful talk in discussions</a:t>
            </a:r>
          </a:p>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457200" y="1244242"/>
            <a:ext cx="4038599" cy="3630300"/>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 sz="2400"/>
              <a:t>Connector</a:t>
            </a:r>
          </a:p>
          <a:p>
            <a:pPr marL="457200" lvl="0" indent="-381000" rtl="0">
              <a:spcBef>
                <a:spcPts val="0"/>
              </a:spcBef>
              <a:buClr>
                <a:schemeClr val="dk2"/>
              </a:buClr>
              <a:buSzPct val="100000"/>
              <a:buFont typeface="Arial"/>
              <a:buChar char="●"/>
            </a:pPr>
            <a:r>
              <a:rPr lang="en" sz="2400"/>
              <a:t>Visualizer</a:t>
            </a:r>
          </a:p>
          <a:p>
            <a:pPr marL="457200" lvl="0" indent="-381000" rtl="0">
              <a:spcBef>
                <a:spcPts val="0"/>
              </a:spcBef>
              <a:buClr>
                <a:schemeClr val="dk2"/>
              </a:buClr>
              <a:buSzPct val="100000"/>
              <a:buFont typeface="Arial"/>
              <a:buChar char="●"/>
            </a:pPr>
            <a:r>
              <a:rPr lang="en" sz="2400"/>
              <a:t>Summarizer</a:t>
            </a:r>
          </a:p>
          <a:p>
            <a:pPr marL="457200" lvl="0" indent="-381000" rtl="0">
              <a:spcBef>
                <a:spcPts val="0"/>
              </a:spcBef>
              <a:buClr>
                <a:schemeClr val="dk2"/>
              </a:buClr>
              <a:buSzPct val="100000"/>
              <a:buFont typeface="Arial"/>
              <a:buChar char="●"/>
            </a:pPr>
            <a:r>
              <a:rPr lang="en" sz="2400"/>
              <a:t>Question Maker</a:t>
            </a:r>
          </a:p>
          <a:p>
            <a:pPr marL="457200" lvl="0" indent="-381000" rtl="0">
              <a:spcBef>
                <a:spcPts val="0"/>
              </a:spcBef>
              <a:buClr>
                <a:schemeClr val="dk2"/>
              </a:buClr>
              <a:buSzPct val="100000"/>
              <a:buFont typeface="Arial"/>
              <a:buChar char="●"/>
            </a:pPr>
            <a:r>
              <a:rPr lang="en" sz="2400"/>
              <a:t>Inference Maker</a:t>
            </a:r>
          </a:p>
          <a:p>
            <a:pPr marL="457200" lvl="0" indent="-381000">
              <a:spcBef>
                <a:spcPts val="0"/>
              </a:spcBef>
              <a:buClr>
                <a:schemeClr val="dk2"/>
              </a:buClr>
              <a:buSzPct val="100000"/>
              <a:buFont typeface="Arial"/>
              <a:buChar char="●"/>
            </a:pPr>
            <a:r>
              <a:rPr lang="en" sz="2400"/>
              <a:t>Predictor</a:t>
            </a:r>
          </a:p>
        </p:txBody>
      </p:sp>
      <p:sp>
        <p:nvSpPr>
          <p:cNvPr id="113" name="Shape 113"/>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lvl="0" rtl="0">
              <a:spcBef>
                <a:spcPts val="0"/>
              </a:spcBef>
              <a:buNone/>
            </a:pPr>
            <a:r>
              <a:rPr lang="en" sz="3000">
                <a:solidFill>
                  <a:srgbClr val="FFFFFF"/>
                </a:solidFill>
              </a:rPr>
              <a:t>Literature Circle Core Standards and Student jobs	</a:t>
            </a:r>
          </a:p>
        </p:txBody>
      </p:sp>
      <p:sp>
        <p:nvSpPr>
          <p:cNvPr id="114" name="Shape 114"/>
          <p:cNvSpPr txBox="1">
            <a:spLocks noGrp="1"/>
          </p:cNvSpPr>
          <p:nvPr>
            <p:ph type="body" idx="2"/>
          </p:nvPr>
        </p:nvSpPr>
        <p:spPr>
          <a:xfrm>
            <a:off x="4648200" y="1244242"/>
            <a:ext cx="4038599" cy="3630300"/>
          </a:xfrm>
          <a:prstGeom prst="rect">
            <a:avLst/>
          </a:prstGeom>
        </p:spPr>
        <p:txBody>
          <a:bodyPr lIns="91425" tIns="91425" rIns="91425" bIns="91425" anchor="t" anchorCtr="0">
            <a:noAutofit/>
          </a:bodyPr>
          <a:lstStyle/>
          <a:p>
            <a:pPr lvl="0">
              <a:spcBef>
                <a:spcPts val="0"/>
              </a:spcBef>
              <a:buNone/>
            </a:pPr>
            <a:endParaRPr/>
          </a:p>
        </p:txBody>
      </p:sp>
      <p:pic>
        <p:nvPicPr>
          <p:cNvPr id="115" name="Shape 115"/>
          <p:cNvPicPr preferRelativeResize="0"/>
          <p:nvPr/>
        </p:nvPicPr>
        <p:blipFill>
          <a:blip r:embed="rId3">
            <a:alphaModFix/>
          </a:blip>
          <a:stretch>
            <a:fillRect/>
          </a:stretch>
        </p:blipFill>
        <p:spPr>
          <a:xfrm>
            <a:off x="4616450" y="763725"/>
            <a:ext cx="4414400" cy="425284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Shape 120"/>
          <p:cNvPicPr preferRelativeResize="0"/>
          <p:nvPr/>
        </p:nvPicPr>
        <p:blipFill>
          <a:blip r:embed="rId3">
            <a:alphaModFix/>
          </a:blip>
          <a:stretch>
            <a:fillRect/>
          </a:stretch>
        </p:blipFill>
        <p:spPr>
          <a:xfrm>
            <a:off x="152400" y="152400"/>
            <a:ext cx="3441650" cy="4716200"/>
          </a:xfrm>
          <a:prstGeom prst="rect">
            <a:avLst/>
          </a:prstGeom>
          <a:noFill/>
          <a:ln>
            <a:noFill/>
          </a:ln>
        </p:spPr>
      </p:pic>
      <p:sp>
        <p:nvSpPr>
          <p:cNvPr id="121" name="Shape 121"/>
          <p:cNvSpPr txBox="1"/>
          <p:nvPr/>
        </p:nvSpPr>
        <p:spPr>
          <a:xfrm>
            <a:off x="4169750" y="233350"/>
            <a:ext cx="4612200" cy="4605900"/>
          </a:xfrm>
          <a:prstGeom prst="rect">
            <a:avLst/>
          </a:prstGeom>
          <a:noFill/>
          <a:ln>
            <a:noFill/>
          </a:ln>
        </p:spPr>
        <p:txBody>
          <a:bodyPr lIns="91425" tIns="91425" rIns="91425" bIns="91425" anchor="t" anchorCtr="0">
            <a:noAutofit/>
          </a:bodyPr>
          <a:lstStyle/>
          <a:p>
            <a:pPr>
              <a:spcBef>
                <a:spcPts val="0"/>
              </a:spcBef>
              <a:buNone/>
            </a:pPr>
            <a:endParaRPr/>
          </a:p>
        </p:txBody>
      </p:sp>
      <p:sp>
        <p:nvSpPr>
          <p:cNvPr id="122" name="Shape 122"/>
          <p:cNvSpPr txBox="1"/>
          <p:nvPr/>
        </p:nvSpPr>
        <p:spPr>
          <a:xfrm>
            <a:off x="3693900" y="233350"/>
            <a:ext cx="5333099" cy="4716300"/>
          </a:xfrm>
          <a:prstGeom prst="rect">
            <a:avLst/>
          </a:prstGeom>
          <a:noFill/>
          <a:ln>
            <a:noFill/>
          </a:ln>
        </p:spPr>
        <p:txBody>
          <a:bodyPr lIns="91425" tIns="91425" rIns="91425" bIns="91425" anchor="t" anchorCtr="0">
            <a:noAutofit/>
          </a:bodyPr>
          <a:lstStyle/>
          <a:p>
            <a:pPr lvl="0" rtl="0">
              <a:spcBef>
                <a:spcPts val="0"/>
              </a:spcBef>
              <a:buNone/>
            </a:pPr>
            <a:r>
              <a:rPr lang="en" sz="2400"/>
              <a:t>Student Expectations:</a:t>
            </a:r>
          </a:p>
          <a:p>
            <a:pPr lvl="0" rtl="0">
              <a:spcBef>
                <a:spcPts val="0"/>
              </a:spcBef>
              <a:buNone/>
            </a:pPr>
            <a:endParaRPr/>
          </a:p>
          <a:p>
            <a:pPr lvl="0" rtl="0">
              <a:spcBef>
                <a:spcPts val="0"/>
              </a:spcBef>
              <a:buNone/>
            </a:pPr>
            <a:r>
              <a:rPr lang="en" sz="2000"/>
              <a:t>With each job the students were expected to…</a:t>
            </a:r>
          </a:p>
          <a:p>
            <a:pPr marL="457200" lvl="0" indent="-342900" rtl="0">
              <a:spcBef>
                <a:spcPts val="0"/>
              </a:spcBef>
              <a:buClr>
                <a:srgbClr val="000000"/>
              </a:buClr>
              <a:buSzPct val="100000"/>
              <a:buFont typeface="Arial"/>
              <a:buAutoNum type="arabicPeriod"/>
            </a:pPr>
            <a:r>
              <a:rPr lang="en" sz="1800"/>
              <a:t>make a prediction, connection, inference, ask a question, or summarizer using 5 events.</a:t>
            </a:r>
          </a:p>
          <a:p>
            <a:pPr marL="457200" lvl="0" indent="-342900" rtl="0">
              <a:spcBef>
                <a:spcPts val="0"/>
              </a:spcBef>
              <a:buClr>
                <a:srgbClr val="000000"/>
              </a:buClr>
              <a:buSzPct val="100000"/>
              <a:buFont typeface="Arial"/>
              <a:buAutoNum type="arabicPeriod"/>
            </a:pPr>
            <a:r>
              <a:rPr lang="en" sz="1800"/>
              <a:t>Give their thinking for the prediction, connection, inference, question, visualization, or event summary.</a:t>
            </a:r>
          </a:p>
          <a:p>
            <a:pPr marL="457200" lvl="0" indent="-342900" rtl="0">
              <a:spcBef>
                <a:spcPts val="0"/>
              </a:spcBef>
              <a:buClr>
                <a:srgbClr val="000000"/>
              </a:buClr>
              <a:buSzPct val="100000"/>
              <a:buFont typeface="Arial"/>
              <a:buAutoNum type="arabicPeriod"/>
            </a:pPr>
            <a:r>
              <a:rPr lang="en" sz="1800"/>
              <a:t>Provide Text evidence that would support their thinking as well as their prediction, connection, inference, question, visualization, and summary</a:t>
            </a:r>
          </a:p>
          <a:p>
            <a:pPr marL="457200" lvl="0" indent="-342900">
              <a:spcBef>
                <a:spcPts val="0"/>
              </a:spcBef>
              <a:buClr>
                <a:srgbClr val="000000"/>
              </a:buClr>
              <a:buSzPct val="100000"/>
              <a:buFont typeface="Arial"/>
              <a:buAutoNum type="arabicPeriod"/>
            </a:pPr>
            <a:r>
              <a:rPr lang="en" sz="1800"/>
              <a:t>Lastly, they students needed to explain how completing this task enhanced their comprehension of the story.</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Shape 133"/>
          <p:cNvPicPr preferRelativeResize="0"/>
          <p:nvPr/>
        </p:nvPicPr>
        <p:blipFill>
          <a:blip r:embed="rId3">
            <a:alphaModFix/>
          </a:blip>
          <a:stretch>
            <a:fillRect/>
          </a:stretch>
        </p:blipFill>
        <p:spPr>
          <a:xfrm>
            <a:off x="4673850" y="171100"/>
            <a:ext cx="4303024" cy="4801299"/>
          </a:xfrm>
          <a:prstGeom prst="rect">
            <a:avLst/>
          </a:prstGeom>
          <a:noFill/>
          <a:ln>
            <a:noFill/>
          </a:ln>
        </p:spPr>
      </p:pic>
      <p:sp>
        <p:nvSpPr>
          <p:cNvPr id="134" name="Shape 134"/>
          <p:cNvSpPr txBox="1"/>
          <p:nvPr/>
        </p:nvSpPr>
        <p:spPr>
          <a:xfrm>
            <a:off x="286775" y="237275"/>
            <a:ext cx="4302899" cy="4707000"/>
          </a:xfrm>
          <a:prstGeom prst="rect">
            <a:avLst/>
          </a:prstGeom>
          <a:noFill/>
          <a:ln>
            <a:noFill/>
          </a:ln>
        </p:spPr>
        <p:txBody>
          <a:bodyPr lIns="91425" tIns="91425" rIns="91425" bIns="91425" anchor="t" anchorCtr="0">
            <a:noAutofit/>
          </a:bodyPr>
          <a:lstStyle/>
          <a:p>
            <a:pPr lvl="0" rtl="0">
              <a:spcBef>
                <a:spcPts val="0"/>
              </a:spcBef>
              <a:buNone/>
            </a:pPr>
            <a:r>
              <a:rPr lang="en" sz="2400" b="1" u="sng"/>
              <a:t>Attribute &amp; Thinking Strategy post-its…</a:t>
            </a:r>
          </a:p>
          <a:p>
            <a:pPr marL="457200" lvl="0" indent="-330200" rtl="0">
              <a:spcBef>
                <a:spcPts val="0"/>
              </a:spcBef>
              <a:buClr>
                <a:srgbClr val="000000"/>
              </a:buClr>
              <a:buSzPct val="100000"/>
              <a:buFont typeface="Arial"/>
              <a:buChar char="●"/>
            </a:pPr>
            <a:r>
              <a:rPr lang="en" sz="1600"/>
              <a:t>As part of the Literature circle expectations the students had to identify which attributes of myths and/or fairy tales existed in their books. </a:t>
            </a:r>
          </a:p>
          <a:p>
            <a:pPr lvl="0" rtl="0">
              <a:spcBef>
                <a:spcPts val="0"/>
              </a:spcBef>
              <a:buNone/>
            </a:pPr>
            <a:endParaRPr sz="1600"/>
          </a:p>
          <a:p>
            <a:pPr marL="457200" lvl="0" indent="-330200" rtl="0">
              <a:spcBef>
                <a:spcPts val="0"/>
              </a:spcBef>
              <a:buClr>
                <a:srgbClr val="000000"/>
              </a:buClr>
              <a:buSzPct val="100000"/>
              <a:buFont typeface="Arial"/>
              <a:buChar char="●"/>
            </a:pPr>
            <a:r>
              <a:rPr lang="en" sz="1600"/>
              <a:t>they also needed to note their thinking for discussions days (job sheets not allowed at discussions) so that they could have a natural conversation </a:t>
            </a:r>
          </a:p>
          <a:p>
            <a:pPr lvl="0" rtl="0">
              <a:spcBef>
                <a:spcPts val="0"/>
              </a:spcBef>
              <a:buNone/>
            </a:pPr>
            <a:endParaRPr sz="1600"/>
          </a:p>
          <a:p>
            <a:pPr marL="457200" lvl="0" indent="-330200">
              <a:spcBef>
                <a:spcPts val="0"/>
              </a:spcBef>
              <a:buClr>
                <a:srgbClr val="000000"/>
              </a:buClr>
              <a:buSzPct val="100000"/>
              <a:buFont typeface="Arial"/>
              <a:buChar char="●"/>
            </a:pPr>
            <a:r>
              <a:rPr lang="en" sz="1600"/>
              <a:t>In order to help them accomplish these goals a bookmark was created that would aid them during independent reading time and while they were at home.</a:t>
            </a:r>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457200" y="302251"/>
            <a:ext cx="4038599" cy="4572299"/>
          </a:xfrm>
          <a:prstGeom prst="rect">
            <a:avLst/>
          </a:prstGeom>
        </p:spPr>
        <p:txBody>
          <a:bodyPr lIns="91425" tIns="91425" rIns="91425" bIns="91425" anchor="t" anchorCtr="0">
            <a:noAutofit/>
          </a:bodyPr>
          <a:lstStyle/>
          <a:p>
            <a:pPr>
              <a:spcBef>
                <a:spcPts val="0"/>
              </a:spcBef>
              <a:buNone/>
            </a:pPr>
            <a:endParaRPr/>
          </a:p>
        </p:txBody>
      </p:sp>
      <p:pic>
        <p:nvPicPr>
          <p:cNvPr id="140" name="Shape 140"/>
          <p:cNvPicPr preferRelativeResize="0"/>
          <p:nvPr/>
        </p:nvPicPr>
        <p:blipFill>
          <a:blip r:embed="rId3">
            <a:alphaModFix/>
          </a:blip>
          <a:stretch>
            <a:fillRect/>
          </a:stretch>
        </p:blipFill>
        <p:spPr>
          <a:xfrm>
            <a:off x="457200" y="302250"/>
            <a:ext cx="4038599" cy="4572300"/>
          </a:xfrm>
          <a:prstGeom prst="rect">
            <a:avLst/>
          </a:prstGeom>
          <a:noFill/>
          <a:ln>
            <a:noFill/>
          </a:ln>
        </p:spPr>
      </p:pic>
      <p:sp>
        <p:nvSpPr>
          <p:cNvPr id="141" name="Shape 141"/>
          <p:cNvSpPr txBox="1">
            <a:spLocks noGrp="1"/>
          </p:cNvSpPr>
          <p:nvPr>
            <p:ph type="body" idx="2"/>
          </p:nvPr>
        </p:nvSpPr>
        <p:spPr>
          <a:xfrm>
            <a:off x="4648200" y="302251"/>
            <a:ext cx="4038599" cy="4572299"/>
          </a:xfrm>
          <a:prstGeom prst="rect">
            <a:avLst/>
          </a:prstGeom>
        </p:spPr>
        <p:txBody>
          <a:bodyPr lIns="91425" tIns="91425" rIns="91425" bIns="91425" anchor="t" anchorCtr="0">
            <a:noAutofit/>
          </a:bodyPr>
          <a:lstStyle/>
          <a:p>
            <a:pPr marL="457200" lvl="0" indent="-431800" rtl="0">
              <a:spcBef>
                <a:spcPts val="0"/>
              </a:spcBef>
              <a:buClr>
                <a:schemeClr val="dk2"/>
              </a:buClr>
              <a:buSzPct val="114285"/>
              <a:buFont typeface="Arial"/>
              <a:buChar char="●"/>
            </a:pPr>
            <a:r>
              <a:rPr lang="en" dirty="0">
                <a:solidFill>
                  <a:schemeClr val="tx1"/>
                </a:solidFill>
              </a:rPr>
              <a:t>Anchor chart for the Literature Circle conversations for this specific class.</a:t>
            </a:r>
          </a:p>
          <a:p>
            <a:pPr lvl="0" rtl="0">
              <a:spcBef>
                <a:spcPts val="0"/>
              </a:spcBef>
              <a:buNone/>
            </a:pPr>
            <a:endParaRPr dirty="0">
              <a:solidFill>
                <a:schemeClr val="tx1"/>
              </a:solidFill>
            </a:endParaRPr>
          </a:p>
          <a:p>
            <a:pPr marL="457200" lvl="0" indent="-431800">
              <a:spcBef>
                <a:spcPts val="0"/>
              </a:spcBef>
              <a:buClr>
                <a:schemeClr val="dk2"/>
              </a:buClr>
              <a:buSzPct val="114285"/>
              <a:buFont typeface="Arial"/>
              <a:buChar char="●"/>
            </a:pPr>
            <a:r>
              <a:rPr lang="en" dirty="0">
                <a:solidFill>
                  <a:schemeClr val="tx1"/>
                </a:solidFill>
              </a:rPr>
              <a:t>The Anchor chart for their conversations were student and teacher created.</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457200" y="524351"/>
            <a:ext cx="4038599" cy="4350299"/>
          </a:xfrm>
          <a:prstGeom prst="rect">
            <a:avLst/>
          </a:prstGeom>
        </p:spPr>
        <p:txBody>
          <a:bodyPr lIns="91425" tIns="91425" rIns="91425" bIns="91425" anchor="t" anchorCtr="0">
            <a:noAutofit/>
          </a:bodyPr>
          <a:lstStyle/>
          <a:p>
            <a:pPr>
              <a:spcBef>
                <a:spcPts val="0"/>
              </a:spcBef>
              <a:buNone/>
            </a:pPr>
            <a:endParaRPr/>
          </a:p>
        </p:txBody>
      </p:sp>
      <p:sp>
        <p:nvSpPr>
          <p:cNvPr id="243" name="Shape 243"/>
          <p:cNvSpPr txBox="1">
            <a:spLocks noGrp="1"/>
          </p:cNvSpPr>
          <p:nvPr>
            <p:ph type="body" idx="2"/>
          </p:nvPr>
        </p:nvSpPr>
        <p:spPr>
          <a:xfrm>
            <a:off x="4648200" y="553626"/>
            <a:ext cx="4038599" cy="4320899"/>
          </a:xfrm>
          <a:prstGeom prst="rect">
            <a:avLst/>
          </a:prstGeom>
        </p:spPr>
        <p:txBody>
          <a:bodyPr lIns="91425" tIns="91425" rIns="91425" bIns="91425" anchor="t" anchorCtr="0">
            <a:noAutofit/>
          </a:bodyPr>
          <a:lstStyle/>
          <a:p>
            <a:pPr lvl="0" algn="ctr" rtl="0">
              <a:spcBef>
                <a:spcPts val="0"/>
              </a:spcBef>
              <a:buNone/>
            </a:pPr>
            <a:endParaRPr sz="6000"/>
          </a:p>
          <a:p>
            <a:pPr algn="ctr">
              <a:spcBef>
                <a:spcPts val="0"/>
              </a:spcBef>
              <a:buNone/>
            </a:pPr>
            <a:r>
              <a:rPr lang="en" sz="6000"/>
              <a:t>Inquiry Circles</a:t>
            </a:r>
          </a:p>
        </p:txBody>
      </p:sp>
      <p:pic>
        <p:nvPicPr>
          <p:cNvPr id="244" name="Shape 244"/>
          <p:cNvPicPr preferRelativeResize="0"/>
          <p:nvPr/>
        </p:nvPicPr>
        <p:blipFill>
          <a:blip r:embed="rId3">
            <a:alphaModFix/>
          </a:blip>
          <a:stretch>
            <a:fillRect/>
          </a:stretch>
        </p:blipFill>
        <p:spPr>
          <a:xfrm>
            <a:off x="214400" y="584075"/>
            <a:ext cx="4281400" cy="4320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457200" y="287126"/>
            <a:ext cx="8229600" cy="4587299"/>
          </a:xfrm>
          <a:prstGeom prst="rect">
            <a:avLst/>
          </a:prstGeom>
        </p:spPr>
        <p:txBody>
          <a:bodyPr lIns="91425" tIns="91425" rIns="91425" bIns="91425" anchor="t" anchorCtr="0">
            <a:noAutofit/>
          </a:bodyPr>
          <a:lstStyle/>
          <a:p>
            <a:pPr lvl="0" rtl="0">
              <a:lnSpc>
                <a:spcPct val="115000"/>
              </a:lnSpc>
              <a:spcBef>
                <a:spcPts val="600"/>
              </a:spcBef>
              <a:buNone/>
            </a:pPr>
            <a:r>
              <a:rPr lang="en" sz="3000">
                <a:solidFill>
                  <a:srgbClr val="FFFFFF"/>
                </a:solidFill>
                <a:latin typeface="Arial"/>
                <a:ea typeface="Arial"/>
                <a:cs typeface="Arial"/>
                <a:sym typeface="Arial"/>
              </a:rPr>
              <a:t>Inquiry Circles are:</a:t>
            </a:r>
          </a:p>
          <a:p>
            <a:pPr marL="457200" lvl="0" indent="-431800" rtl="0">
              <a:lnSpc>
                <a:spcPct val="115000"/>
              </a:lnSpc>
              <a:spcBef>
                <a:spcPts val="600"/>
              </a:spcBef>
              <a:buClr>
                <a:schemeClr val="dk2"/>
              </a:buClr>
              <a:buSzPct val="133333"/>
              <a:buFont typeface="Arial"/>
              <a:buChar char="●"/>
            </a:pPr>
            <a:r>
              <a:rPr lang="en" sz="2400">
                <a:solidFill>
                  <a:srgbClr val="000000"/>
                </a:solidFill>
                <a:latin typeface="Arial"/>
                <a:ea typeface="Arial"/>
                <a:cs typeface="Arial"/>
                <a:sym typeface="Arial"/>
              </a:rPr>
              <a:t>Small, peer-led investigation teams</a:t>
            </a:r>
          </a:p>
          <a:p>
            <a:pPr marL="914400" lvl="1" indent="-406400" rtl="0">
              <a:lnSpc>
                <a:spcPct val="115000"/>
              </a:lnSpc>
              <a:spcBef>
                <a:spcPts val="600"/>
              </a:spcBef>
              <a:buClr>
                <a:schemeClr val="dk2"/>
              </a:buClr>
              <a:buSzPct val="127272"/>
              <a:buFont typeface="Courier New"/>
              <a:buChar char="o"/>
            </a:pPr>
            <a:r>
              <a:rPr lang="en" sz="2200">
                <a:solidFill>
                  <a:srgbClr val="000000"/>
                </a:solidFill>
                <a:latin typeface="Arial"/>
                <a:ea typeface="Arial"/>
                <a:cs typeface="Arial"/>
                <a:sym typeface="Arial"/>
              </a:rPr>
              <a:t>Students are engaged, activated and motivated</a:t>
            </a:r>
          </a:p>
          <a:p>
            <a:pPr marL="1371600" lvl="2" indent="-381000" rtl="0">
              <a:lnSpc>
                <a:spcPct val="115000"/>
              </a:lnSpc>
              <a:spcBef>
                <a:spcPts val="600"/>
              </a:spcBef>
              <a:buClr>
                <a:schemeClr val="dk2"/>
              </a:buClr>
              <a:buSzPct val="126315"/>
              <a:buFont typeface="Wingdings"/>
              <a:buChar char="§"/>
            </a:pPr>
            <a:r>
              <a:rPr lang="en" sz="1900">
                <a:solidFill>
                  <a:srgbClr val="000000"/>
                </a:solidFill>
                <a:latin typeface="Arial"/>
                <a:ea typeface="Arial"/>
                <a:cs typeface="Arial"/>
                <a:sym typeface="Arial"/>
              </a:rPr>
              <a:t>Dig deep into topics they care about</a:t>
            </a:r>
          </a:p>
          <a:p>
            <a:pPr marL="1371600" lvl="2" indent="-381000" rtl="0">
              <a:lnSpc>
                <a:spcPct val="115000"/>
              </a:lnSpc>
              <a:spcBef>
                <a:spcPts val="600"/>
              </a:spcBef>
              <a:buClr>
                <a:schemeClr val="dk2"/>
              </a:buClr>
              <a:buSzPct val="126315"/>
              <a:buFont typeface="Wingdings"/>
              <a:buChar char="§"/>
            </a:pPr>
            <a:r>
              <a:rPr lang="en" sz="1900">
                <a:solidFill>
                  <a:srgbClr val="000000"/>
                </a:solidFill>
                <a:latin typeface="Arial"/>
                <a:ea typeface="Arial"/>
                <a:cs typeface="Arial"/>
                <a:sym typeface="Arial"/>
              </a:rPr>
              <a:t>Design and conduct investigations</a:t>
            </a:r>
          </a:p>
          <a:p>
            <a:pPr marL="1371600" lvl="2" indent="-381000" rtl="0">
              <a:lnSpc>
                <a:spcPct val="115000"/>
              </a:lnSpc>
              <a:spcBef>
                <a:spcPts val="600"/>
              </a:spcBef>
              <a:buClr>
                <a:schemeClr val="dk2"/>
              </a:buClr>
              <a:buSzPct val="126315"/>
              <a:buFont typeface="Wingdings"/>
              <a:buChar char="§"/>
            </a:pPr>
            <a:r>
              <a:rPr lang="en" sz="1900">
                <a:solidFill>
                  <a:srgbClr val="000000"/>
                </a:solidFill>
                <a:latin typeface="Arial"/>
                <a:ea typeface="Arial"/>
                <a:cs typeface="Arial"/>
                <a:sym typeface="Arial"/>
              </a:rPr>
              <a:t>Report findings back to the community</a:t>
            </a:r>
          </a:p>
          <a:p>
            <a:pPr marL="1371600" lvl="2" indent="-381000" rtl="0">
              <a:lnSpc>
                <a:spcPct val="115000"/>
              </a:lnSpc>
              <a:spcBef>
                <a:spcPts val="600"/>
              </a:spcBef>
              <a:buClr>
                <a:schemeClr val="dk2"/>
              </a:buClr>
              <a:buSzPct val="126315"/>
              <a:buFont typeface="Wingdings"/>
              <a:buChar char="§"/>
            </a:pPr>
            <a:r>
              <a:rPr lang="en" sz="1900">
                <a:solidFill>
                  <a:srgbClr val="000000"/>
                </a:solidFill>
                <a:latin typeface="Arial"/>
                <a:ea typeface="Arial"/>
                <a:cs typeface="Arial"/>
                <a:sym typeface="Arial"/>
              </a:rPr>
              <a:t>Collaborate skillfully (moving from individual pursuits into small inquiry groups then back to whole-class communities)</a:t>
            </a:r>
          </a:p>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457200" y="198777"/>
            <a:ext cx="8229600" cy="4675799"/>
          </a:xfrm>
          <a:prstGeom prst="rect">
            <a:avLst/>
          </a:prstGeom>
        </p:spPr>
        <p:txBody>
          <a:bodyPr lIns="91425" tIns="91425" rIns="91425" bIns="91425" anchor="t" anchorCtr="0">
            <a:noAutofit/>
          </a:bodyPr>
          <a:lstStyle/>
          <a:p>
            <a:pPr lvl="0" rtl="0">
              <a:lnSpc>
                <a:spcPct val="115000"/>
              </a:lnSpc>
              <a:spcBef>
                <a:spcPts val="300"/>
              </a:spcBef>
              <a:buNone/>
            </a:pPr>
            <a:r>
              <a:rPr lang="en" sz="3000" dirty="0">
                <a:solidFill>
                  <a:srgbClr val="FFFFFF"/>
                </a:solidFill>
                <a:latin typeface="Arial"/>
                <a:ea typeface="Arial"/>
                <a:cs typeface="Arial"/>
                <a:sym typeface="Arial"/>
              </a:rPr>
              <a:t>I</a:t>
            </a:r>
            <a:r>
              <a:rPr lang="en" sz="3000" dirty="0" smtClean="0">
                <a:solidFill>
                  <a:srgbClr val="FFFFFF"/>
                </a:solidFill>
                <a:latin typeface="Arial"/>
                <a:ea typeface="Arial"/>
                <a:cs typeface="Arial"/>
                <a:sym typeface="Arial"/>
              </a:rPr>
              <a:t>nquiry </a:t>
            </a:r>
            <a:r>
              <a:rPr lang="en" sz="3000" dirty="0">
                <a:solidFill>
                  <a:srgbClr val="FFFFFF"/>
                </a:solidFill>
                <a:latin typeface="Arial"/>
                <a:ea typeface="Arial"/>
                <a:cs typeface="Arial"/>
                <a:sym typeface="Arial"/>
              </a:rPr>
              <a:t>Circles are </a:t>
            </a:r>
            <a:r>
              <a:rPr lang="en" sz="3000" b="1" dirty="0">
                <a:solidFill>
                  <a:srgbClr val="FFFFFF"/>
                </a:solidFill>
                <a:latin typeface="Arial"/>
                <a:ea typeface="Arial"/>
                <a:cs typeface="Arial"/>
                <a:sym typeface="Arial"/>
              </a:rPr>
              <a:t>NOT</a:t>
            </a:r>
            <a:r>
              <a:rPr lang="en" sz="3000" dirty="0">
                <a:solidFill>
                  <a:srgbClr val="FFFFFF"/>
                </a:solidFill>
                <a:latin typeface="Arial"/>
                <a:ea typeface="Arial"/>
                <a:cs typeface="Arial"/>
                <a:sym typeface="Arial"/>
              </a:rPr>
              <a:t>…</a:t>
            </a:r>
          </a:p>
          <a:p>
            <a:pPr marL="457200" lvl="0" indent="-355600" rtl="0">
              <a:lnSpc>
                <a:spcPct val="100000"/>
              </a:lnSpc>
              <a:spcBef>
                <a:spcPts val="300"/>
              </a:spcBef>
              <a:buClr>
                <a:schemeClr val="dk2"/>
              </a:buClr>
              <a:buSzPct val="100000"/>
              <a:buFont typeface="Arial"/>
              <a:buChar char="●"/>
            </a:pPr>
            <a:r>
              <a:rPr lang="en" sz="2000" dirty="0" smtClean="0">
                <a:solidFill>
                  <a:schemeClr val="dk1"/>
                </a:solidFill>
                <a:latin typeface="Arial"/>
                <a:ea typeface="Arial"/>
                <a:cs typeface="Arial"/>
                <a:sym typeface="Arial"/>
              </a:rPr>
              <a:t>Atemporary </a:t>
            </a:r>
            <a:r>
              <a:rPr lang="en" sz="2000" dirty="0">
                <a:solidFill>
                  <a:schemeClr val="dk1"/>
                </a:solidFill>
                <a:latin typeface="Arial"/>
                <a:ea typeface="Arial"/>
                <a:cs typeface="Arial"/>
                <a:sym typeface="Arial"/>
              </a:rPr>
              <a:t>“treat” or a “day-off” from the official curriculum</a:t>
            </a:r>
          </a:p>
          <a:p>
            <a:pPr marL="457200" lvl="0" indent="-355600" rtl="0">
              <a:lnSpc>
                <a:spcPct val="100000"/>
              </a:lnSpc>
              <a:spcBef>
                <a:spcPts val="300"/>
              </a:spcBef>
              <a:buClr>
                <a:schemeClr val="dk2"/>
              </a:buClr>
              <a:buSzPct val="100000"/>
              <a:buFont typeface="Arial"/>
              <a:buChar char="●"/>
            </a:pPr>
            <a:r>
              <a:rPr lang="en" sz="2000" dirty="0" smtClean="0">
                <a:solidFill>
                  <a:schemeClr val="dk1"/>
                </a:solidFill>
                <a:latin typeface="Arial"/>
                <a:ea typeface="Arial"/>
                <a:cs typeface="Arial"/>
                <a:sym typeface="Arial"/>
              </a:rPr>
              <a:t>In </a:t>
            </a:r>
            <a:r>
              <a:rPr lang="en" sz="2000" dirty="0">
                <a:solidFill>
                  <a:schemeClr val="dk1"/>
                </a:solidFill>
                <a:latin typeface="Arial"/>
                <a:ea typeface="Arial"/>
                <a:cs typeface="Arial"/>
                <a:sym typeface="Arial"/>
              </a:rPr>
              <a:t>fact, most of what the students study in these small group teams come directly from the required curriculum or can be “backmapped” to it.</a:t>
            </a:r>
          </a:p>
          <a:p>
            <a:pPr marL="457200" lvl="0" indent="-355600" rtl="0">
              <a:lnSpc>
                <a:spcPct val="100000"/>
              </a:lnSpc>
              <a:spcBef>
                <a:spcPts val="300"/>
              </a:spcBef>
              <a:buClr>
                <a:schemeClr val="dk2"/>
              </a:buClr>
              <a:buSzPct val="100000"/>
              <a:buFont typeface="Arial"/>
              <a:buChar char="●"/>
            </a:pPr>
            <a:r>
              <a:rPr lang="en" sz="2000" dirty="0" smtClean="0">
                <a:solidFill>
                  <a:schemeClr val="dk1"/>
                </a:solidFill>
                <a:latin typeface="Arial"/>
                <a:ea typeface="Arial"/>
                <a:cs typeface="Arial"/>
                <a:sym typeface="Arial"/>
              </a:rPr>
              <a:t>Teachers </a:t>
            </a:r>
            <a:r>
              <a:rPr lang="en" sz="2000" dirty="0">
                <a:solidFill>
                  <a:schemeClr val="dk1"/>
                </a:solidFill>
                <a:latin typeface="Arial"/>
                <a:ea typeface="Arial"/>
                <a:cs typeface="Arial"/>
                <a:sym typeface="Arial"/>
              </a:rPr>
              <a:t>relinquish the “sage on stage” model teaching and take on the role of “guides on the side”</a:t>
            </a:r>
          </a:p>
          <a:p>
            <a:pPr marL="457200" lvl="0" indent="-355600" rtl="0">
              <a:lnSpc>
                <a:spcPct val="100000"/>
              </a:lnSpc>
              <a:spcBef>
                <a:spcPts val="300"/>
              </a:spcBef>
              <a:buClr>
                <a:schemeClr val="dk2"/>
              </a:buClr>
              <a:buSzPct val="100000"/>
              <a:buFont typeface="Arial"/>
              <a:buChar char="●"/>
            </a:pPr>
            <a:r>
              <a:rPr lang="en" sz="2000" dirty="0">
                <a:solidFill>
                  <a:schemeClr val="dk1"/>
                </a:solidFill>
                <a:latin typeface="Arial"/>
                <a:ea typeface="Arial"/>
                <a:cs typeface="Arial"/>
                <a:sym typeface="Arial"/>
              </a:rPr>
              <a:t>I</a:t>
            </a:r>
            <a:r>
              <a:rPr lang="en" sz="2000" dirty="0" smtClean="0">
                <a:solidFill>
                  <a:schemeClr val="dk1"/>
                </a:solidFill>
                <a:latin typeface="Arial"/>
                <a:ea typeface="Arial"/>
                <a:cs typeface="Arial"/>
                <a:sym typeface="Arial"/>
              </a:rPr>
              <a:t>nstead </a:t>
            </a:r>
            <a:r>
              <a:rPr lang="en" sz="2000" dirty="0">
                <a:solidFill>
                  <a:schemeClr val="dk1"/>
                </a:solidFill>
                <a:latin typeface="Arial"/>
                <a:ea typeface="Arial"/>
                <a:cs typeface="Arial"/>
                <a:sym typeface="Arial"/>
              </a:rPr>
              <a:t>of </a:t>
            </a:r>
            <a:r>
              <a:rPr lang="en" sz="2000" b="1" dirty="0">
                <a:solidFill>
                  <a:schemeClr val="dk1"/>
                </a:solidFill>
                <a:latin typeface="Arial"/>
                <a:ea typeface="Arial"/>
                <a:cs typeface="Arial"/>
                <a:sym typeface="Arial"/>
              </a:rPr>
              <a:t>telling</a:t>
            </a:r>
            <a:r>
              <a:rPr lang="en" sz="2000" dirty="0">
                <a:solidFill>
                  <a:schemeClr val="dk1"/>
                </a:solidFill>
                <a:latin typeface="Arial"/>
                <a:ea typeface="Arial"/>
                <a:cs typeface="Arial"/>
                <a:sym typeface="Arial"/>
              </a:rPr>
              <a:t> they are</a:t>
            </a:r>
          </a:p>
          <a:p>
            <a:pPr marL="914400" lvl="1" indent="-355600" rtl="0">
              <a:lnSpc>
                <a:spcPct val="100000"/>
              </a:lnSpc>
              <a:spcBef>
                <a:spcPts val="300"/>
              </a:spcBef>
              <a:buClr>
                <a:schemeClr val="dk2"/>
              </a:buClr>
              <a:buSzPct val="100000"/>
              <a:buFont typeface="Courier New"/>
              <a:buChar char="o"/>
            </a:pPr>
            <a:r>
              <a:rPr lang="en" sz="2000">
                <a:solidFill>
                  <a:schemeClr val="dk1"/>
                </a:solidFill>
                <a:latin typeface="Arial"/>
                <a:ea typeface="Arial"/>
                <a:cs typeface="Arial"/>
                <a:sym typeface="Arial"/>
              </a:rPr>
              <a:t>S</a:t>
            </a:r>
            <a:r>
              <a:rPr lang="en" sz="2000" smtClean="0">
                <a:solidFill>
                  <a:schemeClr val="dk1"/>
                </a:solidFill>
                <a:latin typeface="Arial"/>
                <a:ea typeface="Arial"/>
                <a:cs typeface="Arial"/>
                <a:sym typeface="Arial"/>
              </a:rPr>
              <a:t>howing</a:t>
            </a:r>
            <a:endParaRPr lang="en" sz="2000" dirty="0">
              <a:solidFill>
                <a:schemeClr val="dk1"/>
              </a:solidFill>
              <a:latin typeface="Arial"/>
              <a:ea typeface="Arial"/>
              <a:cs typeface="Arial"/>
              <a:sym typeface="Arial"/>
            </a:endParaRPr>
          </a:p>
          <a:p>
            <a:pPr marL="914400" lvl="1" indent="-355600" rtl="0">
              <a:lnSpc>
                <a:spcPct val="100000"/>
              </a:lnSpc>
              <a:spcBef>
                <a:spcPts val="300"/>
              </a:spcBef>
              <a:buClr>
                <a:schemeClr val="dk2"/>
              </a:buClr>
              <a:buSzPct val="100000"/>
              <a:buFont typeface="Courier New"/>
              <a:buChar char="o"/>
            </a:pPr>
            <a:r>
              <a:rPr lang="en" sz="2000" dirty="0">
                <a:solidFill>
                  <a:schemeClr val="dk1"/>
                </a:solidFill>
                <a:latin typeface="Arial"/>
                <a:ea typeface="Arial"/>
                <a:cs typeface="Arial"/>
                <a:sym typeface="Arial"/>
              </a:rPr>
              <a:t>Modeling</a:t>
            </a:r>
          </a:p>
          <a:p>
            <a:pPr marL="914400" lvl="1" indent="-355600" rtl="0">
              <a:lnSpc>
                <a:spcPct val="100000"/>
              </a:lnSpc>
              <a:spcBef>
                <a:spcPts val="300"/>
              </a:spcBef>
              <a:buClr>
                <a:schemeClr val="dk2"/>
              </a:buClr>
              <a:buSzPct val="100000"/>
              <a:buFont typeface="Courier New"/>
              <a:buChar char="o"/>
            </a:pPr>
            <a:r>
              <a:rPr lang="en" sz="2000" dirty="0">
                <a:solidFill>
                  <a:schemeClr val="dk1"/>
                </a:solidFill>
                <a:latin typeface="Arial"/>
                <a:ea typeface="Arial"/>
                <a:cs typeface="Arial"/>
                <a:sym typeface="Arial"/>
              </a:rPr>
              <a:t>Coaching</a:t>
            </a:r>
          </a:p>
          <a:p>
            <a:pPr marL="914400" lvl="1" indent="-355600" rtl="0">
              <a:lnSpc>
                <a:spcPct val="100000"/>
              </a:lnSpc>
              <a:spcBef>
                <a:spcPts val="300"/>
              </a:spcBef>
              <a:buClr>
                <a:schemeClr val="dk2"/>
              </a:buClr>
              <a:buSzPct val="100000"/>
              <a:buFont typeface="Courier New"/>
              <a:buChar char="o"/>
            </a:pPr>
            <a:r>
              <a:rPr lang="en" sz="2000" dirty="0">
                <a:solidFill>
                  <a:schemeClr val="dk1"/>
                </a:solidFill>
                <a:latin typeface="Arial"/>
                <a:ea typeface="Arial"/>
                <a:cs typeface="Arial"/>
                <a:sym typeface="Arial"/>
              </a:rPr>
              <a:t>Mentoring</a:t>
            </a:r>
          </a:p>
          <a:p>
            <a:pPr marL="914400" lvl="1" indent="-355600" rtl="0">
              <a:lnSpc>
                <a:spcPct val="100000"/>
              </a:lnSpc>
              <a:spcBef>
                <a:spcPts val="300"/>
              </a:spcBef>
              <a:buClr>
                <a:schemeClr val="dk2"/>
              </a:buClr>
              <a:buSzPct val="100000"/>
              <a:buFont typeface="Courier New"/>
              <a:buChar char="o"/>
            </a:pPr>
            <a:r>
              <a:rPr lang="en" sz="2000" dirty="0">
                <a:solidFill>
                  <a:schemeClr val="dk1"/>
                </a:solidFill>
                <a:latin typeface="Arial"/>
                <a:ea typeface="Arial"/>
                <a:cs typeface="Arial"/>
                <a:sym typeface="Arial"/>
              </a:rPr>
              <a:t>facilitating</a:t>
            </a:r>
          </a:p>
          <a:p>
            <a:pPr>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457200" y="400528"/>
            <a:ext cx="8229600" cy="857400"/>
          </a:xfrm>
          <a:prstGeom prst="rect">
            <a:avLst/>
          </a:prstGeom>
        </p:spPr>
        <p:txBody>
          <a:bodyPr lIns="91425" tIns="91425" rIns="91425" bIns="91425" anchor="b" anchorCtr="0">
            <a:noAutofit/>
          </a:bodyPr>
          <a:lstStyle/>
          <a:p>
            <a:pPr>
              <a:spcBef>
                <a:spcPts val="0"/>
              </a:spcBef>
              <a:buNone/>
            </a:pPr>
            <a:r>
              <a:rPr lang="en" sz="3800" b="0">
                <a:solidFill>
                  <a:srgbClr val="FFFFFF"/>
                </a:solidFill>
                <a:latin typeface="Arial"/>
                <a:ea typeface="Arial"/>
                <a:cs typeface="Arial"/>
                <a:sym typeface="Arial"/>
              </a:rPr>
              <a:t>Why “Collaborative Learning” through   Inquiry Circles?</a:t>
            </a:r>
          </a:p>
        </p:txBody>
      </p:sp>
      <p:sp>
        <p:nvSpPr>
          <p:cNvPr id="260" name="Shape 260"/>
          <p:cNvSpPr txBox="1">
            <a:spLocks noGrp="1"/>
          </p:cNvSpPr>
          <p:nvPr>
            <p:ph type="body" idx="1"/>
          </p:nvPr>
        </p:nvSpPr>
        <p:spPr>
          <a:xfrm>
            <a:off x="395050" y="947175"/>
            <a:ext cx="8229600" cy="4152299"/>
          </a:xfrm>
          <a:prstGeom prst="rect">
            <a:avLst/>
          </a:prstGeom>
        </p:spPr>
        <p:txBody>
          <a:bodyPr lIns="91425" tIns="91425" rIns="91425" bIns="91425" anchor="t" anchorCtr="0">
            <a:noAutofit/>
          </a:bodyPr>
          <a:lstStyle/>
          <a:p>
            <a:pPr marL="457200" lvl="0" indent="-431800" rtl="0">
              <a:lnSpc>
                <a:spcPct val="115000"/>
              </a:lnSpc>
              <a:spcBef>
                <a:spcPts val="600"/>
              </a:spcBef>
              <a:buClr>
                <a:schemeClr val="dk2"/>
              </a:buClr>
              <a:buSzPct val="160000"/>
              <a:buFont typeface="Arial"/>
              <a:buChar char="●"/>
            </a:pPr>
            <a:r>
              <a:rPr lang="en" sz="2400" dirty="0" smtClean="0">
                <a:solidFill>
                  <a:schemeClr val="tx1"/>
                </a:solidFill>
                <a:latin typeface="Arial"/>
                <a:ea typeface="Arial"/>
                <a:cs typeface="Arial"/>
                <a:sym typeface="Arial"/>
              </a:rPr>
              <a:t>C</a:t>
            </a:r>
            <a:r>
              <a:rPr lang="en" sz="2400" dirty="0" smtClean="0">
                <a:solidFill>
                  <a:srgbClr val="000000"/>
                </a:solidFill>
                <a:latin typeface="Arial"/>
                <a:ea typeface="Arial"/>
                <a:cs typeface="Arial"/>
                <a:sym typeface="Arial"/>
              </a:rPr>
              <a:t>ollaborative</a:t>
            </a:r>
            <a:r>
              <a:rPr lang="en" sz="2400" dirty="0">
                <a:solidFill>
                  <a:srgbClr val="000000"/>
                </a:solidFill>
                <a:latin typeface="Arial"/>
                <a:ea typeface="Arial"/>
                <a:cs typeface="Arial"/>
                <a:sym typeface="Arial"/>
              </a:rPr>
              <a:t>, relevant, deep, and thoughtful learning does work</a:t>
            </a:r>
          </a:p>
          <a:p>
            <a:pPr marL="914400" lvl="1" indent="-406400" rtl="0">
              <a:lnSpc>
                <a:spcPct val="115000"/>
              </a:lnSpc>
              <a:spcBef>
                <a:spcPts val="600"/>
              </a:spcBef>
              <a:buClr>
                <a:schemeClr val="dk2"/>
              </a:buClr>
              <a:buSzPct val="147368"/>
              <a:buFont typeface="Courier New"/>
              <a:buChar char="o"/>
            </a:pPr>
            <a:r>
              <a:rPr lang="en" sz="2200" dirty="0">
                <a:solidFill>
                  <a:srgbClr val="000000"/>
                </a:solidFill>
                <a:latin typeface="Arial"/>
                <a:ea typeface="Arial"/>
                <a:cs typeface="Arial"/>
                <a:sym typeface="Arial"/>
              </a:rPr>
              <a:t>D</a:t>
            </a:r>
            <a:r>
              <a:rPr lang="en" sz="2200" dirty="0" smtClean="0">
                <a:solidFill>
                  <a:srgbClr val="000000"/>
                </a:solidFill>
                <a:latin typeface="Arial"/>
                <a:ea typeface="Arial"/>
                <a:cs typeface="Arial"/>
                <a:sym typeface="Arial"/>
              </a:rPr>
              <a:t>ecades </a:t>
            </a:r>
            <a:r>
              <a:rPr lang="en" sz="2200" dirty="0">
                <a:solidFill>
                  <a:srgbClr val="000000"/>
                </a:solidFill>
                <a:latin typeface="Arial"/>
                <a:ea typeface="Arial"/>
                <a:cs typeface="Arial"/>
                <a:sym typeface="Arial"/>
              </a:rPr>
              <a:t>of research prove that this type of instruction leads to…</a:t>
            </a:r>
          </a:p>
          <a:p>
            <a:pPr marL="1371600" lvl="2" indent="-381000" rtl="0">
              <a:lnSpc>
                <a:spcPct val="115000"/>
              </a:lnSpc>
              <a:spcBef>
                <a:spcPts val="600"/>
              </a:spcBef>
              <a:buClr>
                <a:schemeClr val="dk2"/>
              </a:buClr>
              <a:buSzPct val="126315"/>
              <a:buFont typeface="Wingdings"/>
              <a:buChar char="§"/>
            </a:pPr>
            <a:r>
              <a:rPr lang="en" sz="1900" dirty="0">
                <a:solidFill>
                  <a:srgbClr val="000000"/>
                </a:solidFill>
                <a:latin typeface="Arial"/>
                <a:ea typeface="Arial"/>
                <a:cs typeface="Arial"/>
                <a:sym typeface="Arial"/>
              </a:rPr>
              <a:t>Higher student achievement</a:t>
            </a:r>
          </a:p>
          <a:p>
            <a:pPr marL="1371600" lvl="2" indent="-381000" rtl="0">
              <a:lnSpc>
                <a:spcPct val="115000"/>
              </a:lnSpc>
              <a:spcBef>
                <a:spcPts val="600"/>
              </a:spcBef>
              <a:buClr>
                <a:schemeClr val="dk2"/>
              </a:buClr>
              <a:buSzPct val="126315"/>
              <a:buFont typeface="Wingdings"/>
              <a:buChar char="§"/>
            </a:pPr>
            <a:r>
              <a:rPr lang="en" sz="1900" dirty="0">
                <a:solidFill>
                  <a:srgbClr val="000000"/>
                </a:solidFill>
                <a:latin typeface="Arial"/>
                <a:ea typeface="Arial"/>
                <a:cs typeface="Arial"/>
                <a:sym typeface="Arial"/>
              </a:rPr>
              <a:t>Customary academic measures</a:t>
            </a:r>
          </a:p>
          <a:p>
            <a:pPr marL="1371600" lvl="2" indent="-381000" rtl="0">
              <a:lnSpc>
                <a:spcPct val="115000"/>
              </a:lnSpc>
              <a:spcBef>
                <a:spcPts val="600"/>
              </a:spcBef>
              <a:buClr>
                <a:schemeClr val="dk2"/>
              </a:buClr>
              <a:buSzPct val="126315"/>
              <a:buFont typeface="Wingdings"/>
              <a:buChar char="§"/>
            </a:pPr>
            <a:r>
              <a:rPr lang="en" sz="1900" dirty="0">
                <a:solidFill>
                  <a:srgbClr val="000000"/>
                </a:solidFill>
                <a:latin typeface="Arial"/>
                <a:ea typeface="Arial"/>
                <a:cs typeface="Arial"/>
                <a:sym typeface="Arial"/>
              </a:rPr>
              <a:t>Better social attitudes</a:t>
            </a:r>
          </a:p>
          <a:p>
            <a:pPr marL="1371600" lvl="2" indent="-381000" rtl="0">
              <a:lnSpc>
                <a:spcPct val="115000"/>
              </a:lnSpc>
              <a:spcBef>
                <a:spcPts val="600"/>
              </a:spcBef>
              <a:buClr>
                <a:schemeClr val="dk2"/>
              </a:buClr>
              <a:buSzPct val="126315"/>
              <a:buFont typeface="Wingdings"/>
              <a:buChar char="§"/>
            </a:pPr>
            <a:r>
              <a:rPr lang="en" sz="1900" dirty="0">
                <a:solidFill>
                  <a:srgbClr val="000000"/>
                </a:solidFill>
                <a:latin typeface="Arial"/>
                <a:ea typeface="Arial"/>
                <a:cs typeface="Arial"/>
                <a:sym typeface="Arial"/>
              </a:rPr>
              <a:t>Stronger work habits</a:t>
            </a:r>
          </a:p>
          <a:p>
            <a:pPr marL="1371600" lvl="2" indent="-381000" rtl="0">
              <a:lnSpc>
                <a:spcPct val="115000"/>
              </a:lnSpc>
              <a:spcBef>
                <a:spcPts val="600"/>
              </a:spcBef>
              <a:buClr>
                <a:schemeClr val="dk2"/>
              </a:buClr>
              <a:buSzPct val="126315"/>
              <a:buFont typeface="Wingdings"/>
              <a:buChar char="§"/>
            </a:pPr>
            <a:r>
              <a:rPr lang="en" sz="1900" dirty="0">
                <a:solidFill>
                  <a:srgbClr val="000000"/>
                </a:solidFill>
                <a:latin typeface="Arial"/>
                <a:ea typeface="Arial"/>
                <a:cs typeface="Arial"/>
                <a:sym typeface="Arial"/>
              </a:rPr>
              <a:t>More persistence in </a:t>
            </a:r>
            <a:r>
              <a:rPr lang="en" sz="1900" dirty="0" smtClean="0">
                <a:solidFill>
                  <a:srgbClr val="000000"/>
                </a:solidFill>
                <a:latin typeface="Arial"/>
                <a:ea typeface="Arial"/>
                <a:cs typeface="Arial"/>
                <a:sym typeface="Arial"/>
              </a:rPr>
              <a:t>school</a:t>
            </a:r>
            <a:endParaRPr lang="en" sz="1900" dirty="0">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body" idx="1"/>
          </p:nvPr>
        </p:nvSpPr>
        <p:spPr>
          <a:xfrm>
            <a:off x="228600" y="1244242"/>
            <a:ext cx="8458200" cy="3630300"/>
          </a:xfrm>
          <a:prstGeom prst="rect">
            <a:avLst/>
          </a:prstGeom>
        </p:spPr>
        <p:txBody>
          <a:bodyPr lIns="91425" tIns="91425" rIns="91425" bIns="91425" anchor="t" anchorCtr="0">
            <a:noAutofit/>
          </a:bodyPr>
          <a:lstStyle/>
          <a:p>
            <a:pPr lvl="0" rtl="0">
              <a:spcBef>
                <a:spcPts val="0"/>
              </a:spcBef>
              <a:buNone/>
            </a:pPr>
            <a:r>
              <a:rPr lang="en" dirty="0">
                <a:solidFill>
                  <a:schemeClr val="tx1"/>
                </a:solidFill>
              </a:rPr>
              <a:t>Small group structures enhances student engagement, learning and achievement.</a:t>
            </a:r>
          </a:p>
          <a:p>
            <a:pPr lvl="0" rtl="0">
              <a:spcBef>
                <a:spcPts val="0"/>
              </a:spcBef>
              <a:buNone/>
            </a:pPr>
            <a:endParaRPr dirty="0">
              <a:solidFill>
                <a:schemeClr val="tx1"/>
              </a:solidFill>
            </a:endParaRPr>
          </a:p>
          <a:p>
            <a:pPr>
              <a:spcBef>
                <a:spcPts val="0"/>
              </a:spcBef>
              <a:buNone/>
            </a:pPr>
            <a:endParaRPr lang="en" dirty="0" smtClean="0">
              <a:solidFill>
                <a:schemeClr val="tx1"/>
              </a:solidFill>
            </a:endParaRPr>
          </a:p>
          <a:p>
            <a:pPr>
              <a:spcBef>
                <a:spcPts val="0"/>
              </a:spcBef>
              <a:buNone/>
            </a:pPr>
            <a:r>
              <a:rPr lang="en" dirty="0" smtClean="0">
                <a:solidFill>
                  <a:schemeClr val="tx1"/>
                </a:solidFill>
              </a:rPr>
              <a:t>How can teachers </a:t>
            </a:r>
            <a:r>
              <a:rPr lang="en" dirty="0">
                <a:solidFill>
                  <a:schemeClr val="tx1"/>
                </a:solidFill>
              </a:rPr>
              <a:t>provide student centered structures to maximize engagement and learning? </a:t>
            </a:r>
          </a:p>
        </p:txBody>
      </p:sp>
      <p:sp>
        <p:nvSpPr>
          <p:cNvPr id="49" name="Shape 49"/>
          <p:cNvSpPr txBox="1">
            <a:spLocks noGrp="1"/>
          </p:cNvSpPr>
          <p:nvPr>
            <p:ph type="title"/>
          </p:nvPr>
        </p:nvSpPr>
        <p:spPr>
          <a:xfrm>
            <a:off x="228600" y="447028"/>
            <a:ext cx="8458200" cy="857400"/>
          </a:xfrm>
          <a:prstGeom prst="rect">
            <a:avLst/>
          </a:prstGeom>
        </p:spPr>
        <p:txBody>
          <a:bodyPr lIns="91425" tIns="91425" rIns="91425" bIns="91425" anchor="b" anchorCtr="0">
            <a:noAutofit/>
          </a:bodyPr>
          <a:lstStyle/>
          <a:p>
            <a:pPr>
              <a:spcBef>
                <a:spcPts val="0"/>
              </a:spcBef>
              <a:buNone/>
            </a:pPr>
            <a:r>
              <a:rPr lang="en" sz="3800" b="0" dirty="0">
                <a:solidFill>
                  <a:srgbClr val="FFFFFF"/>
                </a:solidFill>
                <a:latin typeface="Arial"/>
                <a:ea typeface="Arial"/>
                <a:cs typeface="Arial"/>
                <a:sym typeface="Arial"/>
              </a:rPr>
              <a:t>Enduring </a:t>
            </a:r>
            <a:r>
              <a:rPr lang="en" sz="3800" b="0" dirty="0" smtClean="0">
                <a:solidFill>
                  <a:srgbClr val="FFFFFF"/>
                </a:solidFill>
                <a:latin typeface="Arial"/>
                <a:ea typeface="Arial"/>
                <a:cs typeface="Arial"/>
                <a:sym typeface="Arial"/>
              </a:rPr>
              <a:t>Understanding</a:t>
            </a:r>
            <a:endParaRPr lang="en" sz="3800" b="0" dirty="0">
              <a:solidFill>
                <a:srgbClr val="FFFFFF"/>
              </a:solidFill>
              <a:latin typeface="Arial"/>
              <a:ea typeface="Arial"/>
              <a:cs typeface="Arial"/>
              <a:sym typeface="Arial"/>
            </a:endParaRPr>
          </a:p>
        </p:txBody>
      </p:sp>
      <p:sp>
        <p:nvSpPr>
          <p:cNvPr id="4" name="Shape 49"/>
          <p:cNvSpPr txBox="1">
            <a:spLocks/>
          </p:cNvSpPr>
          <p:nvPr/>
        </p:nvSpPr>
        <p:spPr>
          <a:xfrm>
            <a:off x="304800" y="2266950"/>
            <a:ext cx="8229600" cy="857400"/>
          </a:xfrm>
          <a:prstGeom prst="rect">
            <a:avLst/>
          </a:prstGeom>
          <a:noFill/>
          <a:ln>
            <a:noFill/>
          </a:ln>
        </p:spPr>
        <p:txBody>
          <a:bodyPr lIns="91425" tIns="91425" rIns="91425" bIns="91425" anchor="b"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rtl val="0"/>
              </a:defRPr>
            </a:lvl1pPr>
            <a:lvl2pPr marR="0" algn="l" rtl="0">
              <a:lnSpc>
                <a:spcPct val="100000"/>
              </a:lnSpc>
              <a:spcBef>
                <a:spcPts val="0"/>
              </a:spcBef>
              <a:spcAft>
                <a:spcPts val="0"/>
              </a:spcAft>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rtl val="0"/>
              </a:defRPr>
            </a:lvl2pPr>
            <a:lvl3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3pPr>
            <a:lvl4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4pPr>
            <a:lvl5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5pPr>
            <a:lvl6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6pPr>
            <a:lvl7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7pPr>
            <a:lvl8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8pPr>
            <a:lvl9pPr>
              <a:spcBef>
                <a:spcPts val="0"/>
              </a:spcBef>
              <a:buClr>
                <a:srgbClr val="00387E"/>
              </a:buClr>
              <a:buSzPct val="100000"/>
              <a:buFont typeface="Trebuchet MS"/>
              <a:buNone/>
              <a:defRPr sz="4000" b="1">
                <a:solidFill>
                  <a:srgbClr val="00387E"/>
                </a:solidFill>
                <a:latin typeface="Trebuchet MS"/>
                <a:ea typeface="Trebuchet MS"/>
                <a:cs typeface="Trebuchet MS"/>
                <a:sym typeface="Trebuchet MS"/>
              </a:defRPr>
            </a:lvl9pPr>
          </a:lstStyle>
          <a:p>
            <a:r>
              <a:rPr lang="en" sz="3800" b="0" dirty="0" smtClean="0">
                <a:solidFill>
                  <a:srgbClr val="FFFFFF"/>
                </a:solidFill>
                <a:latin typeface="Arial"/>
                <a:ea typeface="Arial"/>
                <a:cs typeface="Arial"/>
                <a:sym typeface="Arial"/>
              </a:rPr>
              <a:t>Essential Question</a:t>
            </a:r>
            <a:endParaRPr lang="en" sz="3800" b="0" dirty="0">
              <a:solidFill>
                <a:srgbClr val="FFFFFF"/>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marL="457200" lvl="0" indent="-431800" rtl="0">
              <a:lnSpc>
                <a:spcPct val="115000"/>
              </a:lnSpc>
              <a:spcBef>
                <a:spcPts val="300"/>
              </a:spcBef>
              <a:buClr>
                <a:schemeClr val="dk2"/>
              </a:buClr>
              <a:buSzPct val="145454"/>
              <a:buFont typeface="Arial"/>
              <a:buChar char="●"/>
            </a:pPr>
            <a:r>
              <a:rPr lang="en" sz="2200">
                <a:solidFill>
                  <a:schemeClr val="dk1"/>
                </a:solidFill>
                <a:latin typeface="Arial"/>
                <a:ea typeface="Arial"/>
                <a:cs typeface="Arial"/>
                <a:sym typeface="Arial"/>
              </a:rPr>
              <a:t>Offices and factories employees are being reorganized into teams, work groups, or task forces</a:t>
            </a:r>
          </a:p>
          <a:p>
            <a:pPr marL="914400" lvl="1" indent="-406400" rtl="0">
              <a:lnSpc>
                <a:spcPct val="115000"/>
              </a:lnSpc>
              <a:spcBef>
                <a:spcPts val="300"/>
              </a:spcBef>
              <a:buClr>
                <a:schemeClr val="dk2"/>
              </a:buClr>
              <a:buSzPct val="147368"/>
              <a:buFont typeface="Courier New"/>
              <a:buChar char="o"/>
            </a:pPr>
            <a:r>
              <a:rPr lang="en" sz="1900">
                <a:solidFill>
                  <a:schemeClr val="dk1"/>
                </a:solidFill>
                <a:latin typeface="Arial"/>
                <a:ea typeface="Arial"/>
                <a:cs typeface="Arial"/>
                <a:sym typeface="Arial"/>
              </a:rPr>
              <a:t>Workers “make more money” if they know how to collaborate</a:t>
            </a:r>
          </a:p>
          <a:p>
            <a:pPr marL="914400" lvl="1" indent="-406400" rtl="0">
              <a:lnSpc>
                <a:spcPct val="115000"/>
              </a:lnSpc>
              <a:spcBef>
                <a:spcPts val="300"/>
              </a:spcBef>
              <a:buClr>
                <a:schemeClr val="dk2"/>
              </a:buClr>
              <a:buSzPct val="147368"/>
              <a:buFont typeface="Courier New"/>
              <a:buChar char="o"/>
            </a:pPr>
            <a:r>
              <a:rPr lang="en" sz="1900">
                <a:solidFill>
                  <a:schemeClr val="dk1"/>
                </a:solidFill>
                <a:latin typeface="Arial"/>
                <a:ea typeface="Arial"/>
                <a:cs typeface="Arial"/>
                <a:sym typeface="Arial"/>
              </a:rPr>
              <a:t>People who had honed their teamwork skills while still in high school had significantly higher earnings than classmates who had failed to do so (Science Daily 2008)</a:t>
            </a:r>
          </a:p>
          <a:p>
            <a:pPr>
              <a:spcBef>
                <a:spcPts val="0"/>
              </a:spcBef>
              <a:buNone/>
            </a:pPr>
            <a:endParaRPr/>
          </a:p>
        </p:txBody>
      </p:sp>
      <p:sp>
        <p:nvSpPr>
          <p:cNvPr id="266" name="Shape 266"/>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368875" y="1200167"/>
            <a:ext cx="8229600" cy="3630300"/>
          </a:xfrm>
          <a:prstGeom prst="rect">
            <a:avLst/>
          </a:prstGeom>
        </p:spPr>
        <p:txBody>
          <a:bodyPr lIns="91425" tIns="91425" rIns="91425" bIns="91425" anchor="t" anchorCtr="0">
            <a:noAutofit/>
          </a:bodyPr>
          <a:lstStyle/>
          <a:p>
            <a:pPr marL="457200" lvl="0" indent="-431800" rtl="0">
              <a:lnSpc>
                <a:spcPct val="115000"/>
              </a:lnSpc>
              <a:spcBef>
                <a:spcPts val="600"/>
              </a:spcBef>
              <a:buClr>
                <a:schemeClr val="dk2"/>
              </a:buClr>
              <a:buSzPct val="168421"/>
              <a:buFont typeface="Arial"/>
              <a:buChar char="●"/>
            </a:pPr>
            <a:r>
              <a:rPr lang="en" sz="2400" dirty="0">
                <a:solidFill>
                  <a:schemeClr val="tx1"/>
                </a:solidFill>
                <a:latin typeface="Arial"/>
                <a:ea typeface="Arial"/>
                <a:cs typeface="Arial"/>
                <a:sym typeface="Arial"/>
              </a:rPr>
              <a:t>C</a:t>
            </a:r>
            <a:r>
              <a:rPr lang="en" sz="2200" dirty="0" smtClean="0">
                <a:solidFill>
                  <a:srgbClr val="000000"/>
                </a:solidFill>
                <a:latin typeface="Arial"/>
                <a:ea typeface="Arial"/>
                <a:cs typeface="Arial"/>
                <a:sym typeface="Arial"/>
              </a:rPr>
              <a:t>hoice </a:t>
            </a:r>
            <a:r>
              <a:rPr lang="en" sz="2200" dirty="0">
                <a:solidFill>
                  <a:srgbClr val="000000"/>
                </a:solidFill>
                <a:latin typeface="Arial"/>
                <a:ea typeface="Arial"/>
                <a:cs typeface="Arial"/>
                <a:sym typeface="Arial"/>
              </a:rPr>
              <a:t>of topics based on genuine student curiosity, questions, interests</a:t>
            </a:r>
          </a:p>
          <a:p>
            <a:pPr marL="457200" lvl="0" indent="-431800" rtl="0">
              <a:lnSpc>
                <a:spcPct val="115000"/>
              </a:lnSpc>
              <a:spcBef>
                <a:spcPts val="600"/>
              </a:spcBef>
              <a:buClr>
                <a:schemeClr val="dk2"/>
              </a:buClr>
              <a:buSzPct val="168421"/>
              <a:buFont typeface="Arial"/>
              <a:buChar char="●"/>
            </a:pPr>
            <a:r>
              <a:rPr lang="en" sz="2200" dirty="0">
                <a:solidFill>
                  <a:srgbClr val="000000"/>
                </a:solidFill>
                <a:latin typeface="Arial"/>
                <a:ea typeface="Arial"/>
                <a:cs typeface="Arial"/>
                <a:sym typeface="Arial"/>
              </a:rPr>
              <a:t>D</a:t>
            </a:r>
            <a:r>
              <a:rPr lang="en" sz="2200" dirty="0" smtClean="0">
                <a:solidFill>
                  <a:srgbClr val="000000"/>
                </a:solidFill>
                <a:latin typeface="Arial"/>
                <a:ea typeface="Arial"/>
                <a:cs typeface="Arial"/>
                <a:sym typeface="Arial"/>
              </a:rPr>
              <a:t>igging </a:t>
            </a:r>
            <a:r>
              <a:rPr lang="en" sz="2200" dirty="0">
                <a:solidFill>
                  <a:srgbClr val="000000"/>
                </a:solidFill>
                <a:latin typeface="Arial"/>
                <a:ea typeface="Arial"/>
                <a:cs typeface="Arial"/>
                <a:sym typeface="Arial"/>
              </a:rPr>
              <a:t>deeply into complex, authentic topics that matter to kids</a:t>
            </a:r>
          </a:p>
          <a:p>
            <a:pPr marL="457200" lvl="0" indent="-431800" rtl="0">
              <a:lnSpc>
                <a:spcPct val="115000"/>
              </a:lnSpc>
              <a:spcBef>
                <a:spcPts val="600"/>
              </a:spcBef>
              <a:buClr>
                <a:schemeClr val="dk2"/>
              </a:buClr>
              <a:buSzPct val="168421"/>
              <a:buFont typeface="Arial"/>
              <a:buChar char="●"/>
            </a:pPr>
            <a:r>
              <a:rPr lang="en" sz="2200" dirty="0">
                <a:solidFill>
                  <a:srgbClr val="000000"/>
                </a:solidFill>
                <a:latin typeface="Arial"/>
                <a:ea typeface="Arial"/>
                <a:cs typeface="Arial"/>
                <a:sym typeface="Arial"/>
              </a:rPr>
              <a:t>F</a:t>
            </a:r>
            <a:r>
              <a:rPr lang="en" sz="2200" dirty="0" smtClean="0">
                <a:solidFill>
                  <a:srgbClr val="000000"/>
                </a:solidFill>
                <a:latin typeface="Arial"/>
                <a:ea typeface="Arial"/>
                <a:cs typeface="Arial"/>
                <a:sym typeface="Arial"/>
              </a:rPr>
              <a:t>lexible </a:t>
            </a:r>
            <a:r>
              <a:rPr lang="en" sz="2200" dirty="0">
                <a:solidFill>
                  <a:srgbClr val="000000"/>
                </a:solidFill>
                <a:latin typeface="Arial"/>
                <a:ea typeface="Arial"/>
                <a:cs typeface="Arial"/>
                <a:sym typeface="Arial"/>
              </a:rPr>
              <a:t>grouping, featuring small research teams, groups, task forces</a:t>
            </a:r>
          </a:p>
          <a:p>
            <a:pPr marL="457200" lvl="0" indent="-431800" rtl="0">
              <a:lnSpc>
                <a:spcPct val="115000"/>
              </a:lnSpc>
              <a:spcBef>
                <a:spcPts val="600"/>
              </a:spcBef>
              <a:buClr>
                <a:schemeClr val="dk2"/>
              </a:buClr>
              <a:buSzPct val="168421"/>
              <a:buFont typeface="Arial"/>
              <a:buChar char="●"/>
            </a:pPr>
            <a:r>
              <a:rPr lang="en" sz="2200" dirty="0">
                <a:solidFill>
                  <a:srgbClr val="000000"/>
                </a:solidFill>
                <a:latin typeface="Arial"/>
                <a:ea typeface="Arial"/>
                <a:cs typeface="Arial"/>
                <a:sym typeface="Arial"/>
              </a:rPr>
              <a:t>H</a:t>
            </a:r>
            <a:r>
              <a:rPr lang="en" sz="2200" dirty="0" smtClean="0">
                <a:solidFill>
                  <a:srgbClr val="000000"/>
                </a:solidFill>
                <a:latin typeface="Arial"/>
                <a:ea typeface="Arial"/>
                <a:cs typeface="Arial"/>
                <a:sym typeface="Arial"/>
              </a:rPr>
              <a:t>eterogeneous</a:t>
            </a:r>
            <a:r>
              <a:rPr lang="en" sz="2200" dirty="0">
                <a:solidFill>
                  <a:srgbClr val="000000"/>
                </a:solidFill>
                <a:latin typeface="Arial"/>
                <a:ea typeface="Arial"/>
                <a:cs typeface="Arial"/>
                <a:sym typeface="Arial"/>
              </a:rPr>
              <a:t>, nonleveled groups with careful </a:t>
            </a:r>
            <a:r>
              <a:rPr lang="en" sz="2200" dirty="0" smtClean="0">
                <a:solidFill>
                  <a:srgbClr val="000000"/>
                </a:solidFill>
                <a:latin typeface="Arial"/>
                <a:ea typeface="Arial"/>
                <a:cs typeface="Arial"/>
                <a:sym typeface="Arial"/>
              </a:rPr>
              <a:t>differentiation</a:t>
            </a:r>
            <a:endParaRPr lang="en" sz="2200" dirty="0">
              <a:solidFill>
                <a:srgbClr val="000000"/>
              </a:solidFill>
              <a:latin typeface="Arial"/>
              <a:ea typeface="Arial"/>
              <a:cs typeface="Arial"/>
              <a:sym typeface="Arial"/>
            </a:endParaRPr>
          </a:p>
        </p:txBody>
      </p:sp>
      <p:sp>
        <p:nvSpPr>
          <p:cNvPr id="272" name="Shape 272"/>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sz="4200" b="0">
                <a:solidFill>
                  <a:srgbClr val="FFFFFF"/>
                </a:solidFill>
                <a:latin typeface="Arial"/>
                <a:ea typeface="Arial"/>
                <a:cs typeface="Arial"/>
                <a:sym typeface="Arial"/>
              </a:rPr>
              <a:t>Principles of Inquiry Circles  </a:t>
            </a:r>
          </a:p>
        </p:txBody>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txBox="1">
            <a:spLocks noGrp="1"/>
          </p:cNvSpPr>
          <p:nvPr>
            <p:ph type="body" idx="1"/>
          </p:nvPr>
        </p:nvSpPr>
        <p:spPr>
          <a:xfrm>
            <a:off x="457200" y="242949"/>
            <a:ext cx="8229600" cy="4631399"/>
          </a:xfrm>
          <a:prstGeom prst="rect">
            <a:avLst/>
          </a:prstGeom>
        </p:spPr>
        <p:txBody>
          <a:bodyPr lIns="91425" tIns="91425" rIns="91425" bIns="91425" anchor="t" anchorCtr="0">
            <a:noAutofit/>
          </a:bodyPr>
          <a:lstStyle/>
          <a:p>
            <a:pPr marL="457200" lvl="0" indent="-431800" rtl="0">
              <a:lnSpc>
                <a:spcPct val="115000"/>
              </a:lnSpc>
              <a:spcBef>
                <a:spcPts val="600"/>
              </a:spcBef>
              <a:buClr>
                <a:schemeClr val="dk2"/>
              </a:buClr>
              <a:buSzPct val="145454"/>
              <a:buFont typeface="Arial"/>
              <a:buChar char="●"/>
            </a:pPr>
            <a:r>
              <a:rPr lang="en" sz="2200" dirty="0" smtClean="0">
                <a:solidFill>
                  <a:schemeClr val="dk1"/>
                </a:solidFill>
                <a:latin typeface="Arial"/>
                <a:ea typeface="Arial"/>
                <a:cs typeface="Arial"/>
                <a:sym typeface="Arial"/>
              </a:rPr>
              <a:t>Student </a:t>
            </a:r>
            <a:r>
              <a:rPr lang="en" sz="2200" dirty="0">
                <a:solidFill>
                  <a:schemeClr val="dk1"/>
                </a:solidFill>
                <a:latin typeface="Arial"/>
                <a:ea typeface="Arial"/>
                <a:cs typeface="Arial"/>
                <a:sym typeface="Arial"/>
              </a:rPr>
              <a:t>responsibility and peer leadership</a:t>
            </a:r>
          </a:p>
          <a:p>
            <a:pPr marL="457200" lvl="0" indent="-431800" rtl="0">
              <a:lnSpc>
                <a:spcPct val="115000"/>
              </a:lnSpc>
              <a:spcBef>
                <a:spcPts val="600"/>
              </a:spcBef>
              <a:buClr>
                <a:schemeClr val="dk2"/>
              </a:buClr>
              <a:buSzPct val="168421"/>
              <a:buFont typeface="Arial"/>
              <a:buChar char="●"/>
            </a:pPr>
            <a:r>
              <a:rPr lang="en" sz="2200" dirty="0">
                <a:solidFill>
                  <a:schemeClr val="dk1"/>
                </a:solidFill>
                <a:latin typeface="Arial"/>
                <a:ea typeface="Arial"/>
                <a:cs typeface="Arial"/>
                <a:sym typeface="Arial"/>
              </a:rPr>
              <a:t>U</a:t>
            </a:r>
            <a:r>
              <a:rPr lang="en" sz="2200" dirty="0" smtClean="0">
                <a:solidFill>
                  <a:schemeClr val="dk1"/>
                </a:solidFill>
                <a:latin typeface="Arial"/>
                <a:ea typeface="Arial"/>
                <a:cs typeface="Arial"/>
                <a:sym typeface="Arial"/>
              </a:rPr>
              <a:t>se </a:t>
            </a:r>
            <a:r>
              <a:rPr lang="en" sz="2200" dirty="0">
                <a:solidFill>
                  <a:schemeClr val="dk1"/>
                </a:solidFill>
                <a:latin typeface="Arial"/>
                <a:ea typeface="Arial"/>
                <a:cs typeface="Arial"/>
                <a:sym typeface="Arial"/>
              </a:rPr>
              <a:t>of proficient-reader/thinker/researcher strategies</a:t>
            </a:r>
          </a:p>
          <a:p>
            <a:pPr marL="457200" lvl="0" indent="-431800" rtl="0">
              <a:lnSpc>
                <a:spcPct val="115000"/>
              </a:lnSpc>
              <a:spcBef>
                <a:spcPts val="600"/>
              </a:spcBef>
              <a:buClr>
                <a:schemeClr val="dk2"/>
              </a:buClr>
              <a:buSzPct val="168421"/>
              <a:buFont typeface="Arial"/>
              <a:buChar char="●"/>
            </a:pPr>
            <a:r>
              <a:rPr lang="en" sz="2200" dirty="0">
                <a:solidFill>
                  <a:schemeClr val="dk1"/>
                </a:solidFill>
                <a:latin typeface="Arial"/>
                <a:ea typeface="Arial"/>
                <a:cs typeface="Arial"/>
                <a:sym typeface="Arial"/>
              </a:rPr>
              <a:t>D</a:t>
            </a:r>
            <a:r>
              <a:rPr lang="en" sz="2200" dirty="0" smtClean="0">
                <a:solidFill>
                  <a:schemeClr val="dk1"/>
                </a:solidFill>
                <a:latin typeface="Arial"/>
                <a:ea typeface="Arial"/>
                <a:cs typeface="Arial"/>
                <a:sym typeface="Arial"/>
              </a:rPr>
              <a:t>rawing </a:t>
            </a:r>
            <a:r>
              <a:rPr lang="en" sz="2200" dirty="0">
                <a:solidFill>
                  <a:schemeClr val="dk1"/>
                </a:solidFill>
                <a:latin typeface="Arial"/>
                <a:ea typeface="Arial"/>
                <a:cs typeface="Arial"/>
                <a:sym typeface="Arial"/>
              </a:rPr>
              <a:t>upon multiple, multi-genre, and multimedia sources</a:t>
            </a:r>
          </a:p>
          <a:p>
            <a:pPr marL="457200" lvl="0" indent="-431800" rtl="0">
              <a:lnSpc>
                <a:spcPct val="115000"/>
              </a:lnSpc>
              <a:spcBef>
                <a:spcPts val="600"/>
              </a:spcBef>
              <a:buClr>
                <a:schemeClr val="dk2"/>
              </a:buClr>
              <a:buSzPct val="168421"/>
              <a:buFont typeface="Arial"/>
              <a:buChar char="●"/>
            </a:pPr>
            <a:r>
              <a:rPr lang="en" sz="2200" dirty="0">
                <a:solidFill>
                  <a:schemeClr val="dk1"/>
                </a:solidFill>
                <a:latin typeface="Arial"/>
                <a:ea typeface="Arial"/>
                <a:cs typeface="Arial"/>
                <a:sym typeface="Arial"/>
              </a:rPr>
              <a:t>G</a:t>
            </a:r>
            <a:r>
              <a:rPr lang="en" sz="2200" dirty="0" smtClean="0">
                <a:solidFill>
                  <a:schemeClr val="dk1"/>
                </a:solidFill>
                <a:latin typeface="Arial"/>
                <a:ea typeface="Arial"/>
                <a:cs typeface="Arial"/>
                <a:sym typeface="Arial"/>
              </a:rPr>
              <a:t>oing </a:t>
            </a:r>
            <a:r>
              <a:rPr lang="en" sz="2200" dirty="0">
                <a:solidFill>
                  <a:schemeClr val="dk1"/>
                </a:solidFill>
                <a:latin typeface="Arial"/>
                <a:ea typeface="Arial"/>
                <a:cs typeface="Arial"/>
                <a:sym typeface="Arial"/>
              </a:rPr>
              <a:t>beyond fact-finding to synthesizing ideas and building and acquiring knowledge</a:t>
            </a:r>
          </a:p>
          <a:p>
            <a:pPr marL="457200" lvl="0" indent="-431800" rtl="0">
              <a:lnSpc>
                <a:spcPct val="115000"/>
              </a:lnSpc>
              <a:spcBef>
                <a:spcPts val="600"/>
              </a:spcBef>
              <a:buClr>
                <a:schemeClr val="dk2"/>
              </a:buClr>
              <a:buSzPct val="168421"/>
              <a:buFont typeface="Arial"/>
              <a:buChar char="●"/>
            </a:pPr>
            <a:r>
              <a:rPr lang="en" sz="2200" dirty="0">
                <a:solidFill>
                  <a:schemeClr val="dk1"/>
                </a:solidFill>
                <a:latin typeface="Arial"/>
                <a:ea typeface="Arial"/>
                <a:cs typeface="Arial"/>
                <a:sym typeface="Arial"/>
              </a:rPr>
              <a:t>A</a:t>
            </a:r>
            <a:r>
              <a:rPr lang="en" sz="2200" dirty="0" smtClean="0">
                <a:solidFill>
                  <a:schemeClr val="dk1"/>
                </a:solidFill>
                <a:latin typeface="Arial"/>
                <a:ea typeface="Arial"/>
                <a:cs typeface="Arial"/>
                <a:sym typeface="Arial"/>
              </a:rPr>
              <a:t>ctively </a:t>
            </a:r>
            <a:r>
              <a:rPr lang="en" sz="2200" dirty="0">
                <a:solidFill>
                  <a:schemeClr val="dk1"/>
                </a:solidFill>
                <a:latin typeface="Arial"/>
                <a:ea typeface="Arial"/>
                <a:cs typeface="Arial"/>
                <a:sym typeface="Arial"/>
              </a:rPr>
              <a:t>using knowledge in our schools and communities: sharing, publication, products, or taking action</a:t>
            </a:r>
          </a:p>
          <a:p>
            <a:pPr marL="457200" lvl="0" indent="-431800" rtl="0">
              <a:lnSpc>
                <a:spcPct val="115000"/>
              </a:lnSpc>
              <a:spcBef>
                <a:spcPts val="600"/>
              </a:spcBef>
              <a:buClr>
                <a:schemeClr val="dk2"/>
              </a:buClr>
              <a:buSzPct val="168421"/>
              <a:buFont typeface="Arial"/>
              <a:buChar char="●"/>
            </a:pPr>
            <a:r>
              <a:rPr lang="en" sz="2200" dirty="0">
                <a:solidFill>
                  <a:schemeClr val="dk1"/>
                </a:solidFill>
                <a:latin typeface="Arial"/>
                <a:ea typeface="Arial"/>
                <a:cs typeface="Arial"/>
                <a:sym typeface="Arial"/>
              </a:rPr>
              <a:t>M</a:t>
            </a:r>
            <a:r>
              <a:rPr lang="en" sz="2200" dirty="0" smtClean="0">
                <a:solidFill>
                  <a:schemeClr val="dk1"/>
                </a:solidFill>
                <a:latin typeface="Arial"/>
                <a:ea typeface="Arial"/>
                <a:cs typeface="Arial"/>
                <a:sym typeface="Arial"/>
              </a:rPr>
              <a:t>atching </a:t>
            </a:r>
            <a:r>
              <a:rPr lang="en" sz="2200" dirty="0">
                <a:solidFill>
                  <a:schemeClr val="dk1"/>
                </a:solidFill>
                <a:latin typeface="Arial"/>
                <a:ea typeface="Arial"/>
                <a:cs typeface="Arial"/>
                <a:sym typeface="Arial"/>
              </a:rPr>
              <a:t>or “backmapping” kids’ learning to state or district standards.</a:t>
            </a:r>
          </a:p>
          <a:p>
            <a:pPr>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457200" y="560201"/>
            <a:ext cx="4038599" cy="4314299"/>
          </a:xfrm>
          <a:prstGeom prst="rect">
            <a:avLst/>
          </a:prstGeom>
        </p:spPr>
        <p:txBody>
          <a:bodyPr lIns="91425" tIns="91425" rIns="91425" bIns="91425" anchor="t" anchorCtr="0">
            <a:noAutofit/>
          </a:bodyPr>
          <a:lstStyle/>
          <a:p>
            <a:pPr>
              <a:spcBef>
                <a:spcPts val="0"/>
              </a:spcBef>
              <a:buNone/>
            </a:pPr>
            <a:endParaRPr/>
          </a:p>
        </p:txBody>
      </p:sp>
      <p:sp>
        <p:nvSpPr>
          <p:cNvPr id="147" name="Shape 147"/>
          <p:cNvSpPr txBox="1">
            <a:spLocks noGrp="1"/>
          </p:cNvSpPr>
          <p:nvPr>
            <p:ph type="body" idx="2"/>
          </p:nvPr>
        </p:nvSpPr>
        <p:spPr>
          <a:xfrm>
            <a:off x="4648200" y="590201"/>
            <a:ext cx="4038599" cy="4284299"/>
          </a:xfrm>
          <a:prstGeom prst="rect">
            <a:avLst/>
          </a:prstGeom>
        </p:spPr>
        <p:txBody>
          <a:bodyPr lIns="91425" tIns="91425" rIns="91425" bIns="91425" anchor="t" anchorCtr="0">
            <a:noAutofit/>
          </a:bodyPr>
          <a:lstStyle/>
          <a:p>
            <a:pPr lvl="0" algn="ctr" rtl="0">
              <a:spcBef>
                <a:spcPts val="0"/>
              </a:spcBef>
              <a:buNone/>
            </a:pPr>
            <a:endParaRPr sz="6000"/>
          </a:p>
          <a:p>
            <a:pPr algn="ctr">
              <a:spcBef>
                <a:spcPts val="0"/>
              </a:spcBef>
              <a:buNone/>
            </a:pPr>
            <a:r>
              <a:rPr lang="en" sz="6000"/>
              <a:t>Socratic Seminar</a:t>
            </a:r>
          </a:p>
        </p:txBody>
      </p:sp>
      <p:pic>
        <p:nvPicPr>
          <p:cNvPr id="148" name="Shape 148"/>
          <p:cNvPicPr preferRelativeResize="0"/>
          <p:nvPr/>
        </p:nvPicPr>
        <p:blipFill>
          <a:blip r:embed="rId3">
            <a:alphaModFix/>
          </a:blip>
          <a:stretch>
            <a:fillRect/>
          </a:stretch>
        </p:blipFill>
        <p:spPr>
          <a:xfrm>
            <a:off x="338775" y="503600"/>
            <a:ext cx="4157025" cy="43142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457200" y="267327"/>
            <a:ext cx="8229600" cy="4607099"/>
          </a:xfrm>
          <a:prstGeom prst="rect">
            <a:avLst/>
          </a:prstGeom>
        </p:spPr>
        <p:txBody>
          <a:bodyPr lIns="91425" tIns="91425" rIns="91425" bIns="91425" anchor="t" anchorCtr="0">
            <a:noAutofit/>
          </a:bodyPr>
          <a:lstStyle/>
          <a:p>
            <a:pPr lvl="0" rtl="0">
              <a:spcBef>
                <a:spcPts val="0"/>
              </a:spcBef>
              <a:buNone/>
            </a:pPr>
            <a:r>
              <a:rPr lang="en" sz="2000">
                <a:solidFill>
                  <a:srgbClr val="000000"/>
                </a:solidFill>
              </a:rPr>
              <a:t>“Questions define tasks, express problems, and delineate issues.  Answers on the other hand, often signal a full stop in thought.  Only when an answer generates a further question does thought continue it’s life as such.” (Elder and Paul 1998; From Socratic Circles Copeland 20050</a:t>
            </a:r>
          </a:p>
          <a:p>
            <a:pPr lvl="0" rtl="0">
              <a:spcBef>
                <a:spcPts val="0"/>
              </a:spcBef>
              <a:buNone/>
            </a:pPr>
            <a:endParaRPr sz="2000">
              <a:solidFill>
                <a:srgbClr val="000000"/>
              </a:solidFill>
            </a:endParaRPr>
          </a:p>
          <a:p>
            <a:pPr marL="457200" lvl="0" indent="-355600" rtl="0">
              <a:spcBef>
                <a:spcPts val="0"/>
              </a:spcBef>
              <a:buClr>
                <a:srgbClr val="000000"/>
              </a:buClr>
              <a:buSzPct val="100000"/>
              <a:buFont typeface="Arial"/>
              <a:buChar char="●"/>
            </a:pPr>
            <a:r>
              <a:rPr lang="en" sz="2000">
                <a:solidFill>
                  <a:srgbClr val="000000"/>
                </a:solidFill>
              </a:rPr>
              <a:t>Teachers ask questions hoping to get to a final thought (yes the learning has occurred or no the learning has not occurred.</a:t>
            </a:r>
          </a:p>
          <a:p>
            <a:pPr marL="457200" lvl="0" indent="-355600" rtl="0">
              <a:spcBef>
                <a:spcPts val="0"/>
              </a:spcBef>
              <a:buClr>
                <a:srgbClr val="000000"/>
              </a:buClr>
              <a:buSzPct val="100000"/>
              <a:buFont typeface="Arial"/>
              <a:buChar char="●"/>
            </a:pPr>
            <a:r>
              <a:rPr lang="en" sz="2000">
                <a:solidFill>
                  <a:srgbClr val="000000"/>
                </a:solidFill>
              </a:rPr>
              <a:t>We must push students past surface meaning; show them that thinking involves asking questions.</a:t>
            </a:r>
          </a:p>
          <a:p>
            <a:pPr lvl="0" rtl="0">
              <a:spcBef>
                <a:spcPts val="0"/>
              </a:spcBef>
              <a:buNone/>
            </a:pPr>
            <a:endParaRPr sz="2000">
              <a:solidFill>
                <a:srgbClr val="000000"/>
              </a:solidFill>
            </a:endParaRPr>
          </a:p>
          <a:p>
            <a:pPr lvl="0" rtl="0">
              <a:spcBef>
                <a:spcPts val="0"/>
              </a:spcBef>
              <a:buNone/>
            </a:pPr>
            <a:r>
              <a:rPr lang="en" sz="2000">
                <a:solidFill>
                  <a:srgbClr val="000000"/>
                </a:solidFill>
              </a:rPr>
              <a:t>Socratic Questioning:  The purpose is to use questioning to bring forward already held ideas in the students’ minds, to make them more aware and cognizant of the learning and understanding that has already occurred.(Copeland 2005)</a:t>
            </a: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207250" y="205978"/>
            <a:ext cx="8229600" cy="994200"/>
          </a:xfrm>
          <a:prstGeom prst="rect">
            <a:avLst/>
          </a:prstGeom>
        </p:spPr>
        <p:txBody>
          <a:bodyPr lIns="91425" tIns="91425" rIns="91425" bIns="91425" anchor="b" anchorCtr="0">
            <a:noAutofit/>
          </a:bodyPr>
          <a:lstStyle/>
          <a:p>
            <a:pPr>
              <a:spcBef>
                <a:spcPts val="0"/>
              </a:spcBef>
              <a:buNone/>
            </a:pPr>
            <a:r>
              <a:rPr lang="en">
                <a:solidFill>
                  <a:srgbClr val="FFFFFF"/>
                </a:solidFill>
              </a:rPr>
              <a:t>Understanding Socratic Circles</a:t>
            </a:r>
          </a:p>
        </p:txBody>
      </p:sp>
      <p:sp>
        <p:nvSpPr>
          <p:cNvPr id="159" name="Shape 159"/>
          <p:cNvSpPr txBox="1">
            <a:spLocks noGrp="1"/>
          </p:cNvSpPr>
          <p:nvPr>
            <p:ph type="body" idx="1"/>
          </p:nvPr>
        </p:nvSpPr>
        <p:spPr>
          <a:xfrm>
            <a:off x="207250" y="1244250"/>
            <a:ext cx="8784600" cy="3630300"/>
          </a:xfrm>
          <a:prstGeom prst="rect">
            <a:avLst/>
          </a:prstGeom>
        </p:spPr>
        <p:txBody>
          <a:bodyPr lIns="91425" tIns="91425" rIns="91425" bIns="91425" anchor="t" anchorCtr="0">
            <a:noAutofit/>
          </a:bodyPr>
          <a:lstStyle/>
          <a:p>
            <a:pPr lvl="0" rtl="0">
              <a:spcBef>
                <a:spcPts val="0"/>
              </a:spcBef>
              <a:buNone/>
            </a:pPr>
            <a:r>
              <a:rPr lang="en" sz="2000">
                <a:solidFill>
                  <a:srgbClr val="000000"/>
                </a:solidFill>
              </a:rPr>
              <a:t>“Exploratory intellectual conversation centered on a text.”</a:t>
            </a:r>
          </a:p>
          <a:p>
            <a:pPr marL="457200" lvl="0" indent="-342900" rtl="0">
              <a:spcBef>
                <a:spcPts val="0"/>
              </a:spcBef>
              <a:buClr>
                <a:srgbClr val="000000"/>
              </a:buClr>
              <a:buSzPct val="100000"/>
              <a:buFont typeface="Arial"/>
              <a:buChar char="●"/>
            </a:pPr>
            <a:r>
              <a:rPr lang="en" sz="1800">
                <a:solidFill>
                  <a:srgbClr val="000000"/>
                </a:solidFill>
              </a:rPr>
              <a:t>different from the traditional teacher-lead, question-and-answer discussion</a:t>
            </a:r>
          </a:p>
          <a:p>
            <a:pPr marL="914400" lvl="1" indent="-342900" rtl="0">
              <a:spcBef>
                <a:spcPts val="0"/>
              </a:spcBef>
              <a:buClr>
                <a:srgbClr val="000000"/>
              </a:buClr>
              <a:buSzPct val="100000"/>
              <a:buFont typeface="Courier New"/>
              <a:buChar char="o"/>
            </a:pPr>
            <a:r>
              <a:rPr lang="en" sz="1800">
                <a:solidFill>
                  <a:srgbClr val="000000"/>
                </a:solidFill>
              </a:rPr>
              <a:t>Socratic circle turns the guidance and ownership of the conversation onto the students</a:t>
            </a:r>
          </a:p>
          <a:p>
            <a:pPr marL="457200" lvl="0" indent="-342900" rtl="0">
              <a:spcBef>
                <a:spcPts val="0"/>
              </a:spcBef>
              <a:buClr>
                <a:srgbClr val="000000"/>
              </a:buClr>
              <a:buSzPct val="100000"/>
              <a:buFont typeface="Arial"/>
              <a:buChar char="●"/>
            </a:pPr>
            <a:r>
              <a:rPr lang="en" sz="1800">
                <a:solidFill>
                  <a:srgbClr val="000000"/>
                </a:solidFill>
              </a:rPr>
              <a:t>Socratic Circles are built on the following components…</a:t>
            </a:r>
          </a:p>
          <a:p>
            <a:pPr marL="914400" lvl="1" indent="-342900" rtl="0">
              <a:spcBef>
                <a:spcPts val="0"/>
              </a:spcBef>
              <a:buClr>
                <a:srgbClr val="000000"/>
              </a:buClr>
              <a:buSzPct val="100000"/>
              <a:buFont typeface="Courier New"/>
              <a:buChar char="o"/>
            </a:pPr>
            <a:r>
              <a:rPr lang="en" sz="1800">
                <a:solidFill>
                  <a:srgbClr val="000000"/>
                </a:solidFill>
              </a:rPr>
              <a:t>a short passage of text that students have read critically</a:t>
            </a:r>
          </a:p>
          <a:p>
            <a:pPr marL="914400" lvl="1" indent="-342900" rtl="0">
              <a:spcBef>
                <a:spcPts val="0"/>
              </a:spcBef>
              <a:buClr>
                <a:srgbClr val="000000"/>
              </a:buClr>
              <a:buSzPct val="100000"/>
              <a:buFont typeface="Courier New"/>
              <a:buChar char="o"/>
            </a:pPr>
            <a:r>
              <a:rPr lang="en" sz="1800">
                <a:solidFill>
                  <a:srgbClr val="000000"/>
                </a:solidFill>
              </a:rPr>
              <a:t>two concentric circles of students</a:t>
            </a:r>
          </a:p>
          <a:p>
            <a:pPr marL="1371600" lvl="2" indent="-342900" rtl="0">
              <a:spcBef>
                <a:spcPts val="0"/>
              </a:spcBef>
              <a:buClr>
                <a:srgbClr val="000000"/>
              </a:buClr>
              <a:buSzPct val="100000"/>
              <a:buFont typeface="Wingdings"/>
              <a:buChar char="§"/>
            </a:pPr>
            <a:r>
              <a:rPr lang="en" sz="1800">
                <a:solidFill>
                  <a:srgbClr val="000000"/>
                </a:solidFill>
              </a:rPr>
              <a:t>one circle focusing on exploring the meaning expressed in the text</a:t>
            </a:r>
          </a:p>
          <a:p>
            <a:pPr marL="1371600" lvl="2" indent="-342900" rtl="0">
              <a:spcBef>
                <a:spcPts val="0"/>
              </a:spcBef>
              <a:buClr>
                <a:srgbClr val="000000"/>
              </a:buClr>
              <a:buSzPct val="100000"/>
              <a:buFont typeface="Wingdings"/>
              <a:buChar char="§"/>
            </a:pPr>
            <a:r>
              <a:rPr lang="en" sz="1800">
                <a:solidFill>
                  <a:srgbClr val="000000"/>
                </a:solidFill>
              </a:rPr>
              <a:t>the second circle observing the conversation</a:t>
            </a:r>
          </a:p>
          <a:p>
            <a:pPr marL="1371600" lvl="2" indent="-342900" rtl="0">
              <a:spcBef>
                <a:spcPts val="0"/>
              </a:spcBef>
              <a:buClr>
                <a:srgbClr val="000000"/>
              </a:buClr>
              <a:buSzPct val="100000"/>
              <a:buFont typeface="Wingdings"/>
              <a:buChar char="§"/>
            </a:pPr>
            <a:r>
              <a:rPr lang="en" sz="1800">
                <a:solidFill>
                  <a:srgbClr val="000000"/>
                </a:solidFill>
              </a:rPr>
              <a:t>Once the first circle has examined and discussed the text , the second circle provides feedback </a:t>
            </a:r>
          </a:p>
          <a:p>
            <a:pPr marL="1371600" lvl="2" indent="-342900" rtl="0">
              <a:spcBef>
                <a:spcPts val="0"/>
              </a:spcBef>
              <a:buClr>
                <a:srgbClr val="000000"/>
              </a:buClr>
              <a:buSzPct val="100000"/>
              <a:buFont typeface="Wingdings"/>
              <a:buChar char="§"/>
            </a:pPr>
            <a:r>
              <a:rPr lang="en" sz="1800">
                <a:solidFill>
                  <a:srgbClr val="000000"/>
                </a:solidFill>
              </a:rPr>
              <a:t>then the circles switch places and the cycle repeats itself.</a:t>
            </a: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457200" y="501450"/>
            <a:ext cx="8229600" cy="750000"/>
          </a:xfrm>
          <a:prstGeom prst="rect">
            <a:avLst/>
          </a:prstGeom>
        </p:spPr>
        <p:txBody>
          <a:bodyPr lIns="91425" tIns="91425" rIns="91425" bIns="91425" anchor="b" anchorCtr="0">
            <a:noAutofit/>
          </a:bodyPr>
          <a:lstStyle/>
          <a:p>
            <a:pPr>
              <a:spcBef>
                <a:spcPts val="0"/>
              </a:spcBef>
              <a:buNone/>
            </a:pPr>
            <a:r>
              <a:rPr lang="en" sz="3600">
                <a:solidFill>
                  <a:srgbClr val="FFFFFF"/>
                </a:solidFill>
              </a:rPr>
              <a:t>Developing Students’ Academic Skills</a:t>
            </a:r>
          </a:p>
        </p:txBody>
      </p:sp>
      <p:sp>
        <p:nvSpPr>
          <p:cNvPr id="165" name="Shape 165"/>
          <p:cNvSpPr txBox="1">
            <a:spLocks noGrp="1"/>
          </p:cNvSpPr>
          <p:nvPr>
            <p:ph type="body" idx="1"/>
          </p:nvPr>
        </p:nvSpPr>
        <p:spPr>
          <a:xfrm>
            <a:off x="457200" y="1052012"/>
            <a:ext cx="8079600" cy="1359600"/>
          </a:xfrm>
          <a:prstGeom prst="rect">
            <a:avLst/>
          </a:prstGeom>
        </p:spPr>
        <p:txBody>
          <a:bodyPr lIns="91425" tIns="91425" rIns="91425" bIns="91425" anchor="t" anchorCtr="0">
            <a:noAutofit/>
          </a:bodyPr>
          <a:lstStyle/>
          <a:p>
            <a:pPr lvl="0" rtl="0">
              <a:spcBef>
                <a:spcPts val="0"/>
              </a:spcBef>
              <a:buNone/>
            </a:pPr>
            <a:r>
              <a:rPr lang="en" sz="2400" u="sng">
                <a:solidFill>
                  <a:srgbClr val="000000"/>
                </a:solidFill>
              </a:rPr>
              <a:t>Critical Thinking</a:t>
            </a:r>
          </a:p>
          <a:p>
            <a:pPr marL="457200" lvl="0" indent="-342900" rtl="0">
              <a:spcBef>
                <a:spcPts val="0"/>
              </a:spcBef>
              <a:buClr>
                <a:srgbClr val="000000"/>
              </a:buClr>
              <a:buSzPct val="100000"/>
              <a:buFont typeface="Arial"/>
              <a:buChar char="●"/>
            </a:pPr>
            <a:r>
              <a:rPr lang="en" sz="1800">
                <a:solidFill>
                  <a:srgbClr val="000000"/>
                </a:solidFill>
              </a:rPr>
              <a:t>allows students the opportunity to practice and hone their skills in critical thinking</a:t>
            </a:r>
          </a:p>
          <a:p>
            <a:pPr marL="457200" lvl="0" indent="-342900" rtl="0">
              <a:spcBef>
                <a:spcPts val="0"/>
              </a:spcBef>
              <a:buClr>
                <a:srgbClr val="000000"/>
              </a:buClr>
              <a:buSzPct val="100000"/>
              <a:buFont typeface="Arial"/>
              <a:buChar char="●"/>
            </a:pPr>
            <a:r>
              <a:rPr lang="en" sz="1800">
                <a:solidFill>
                  <a:srgbClr val="000000"/>
                </a:solidFill>
              </a:rPr>
              <a:t>must be viewed as a process (much like teaching writing)</a:t>
            </a:r>
          </a:p>
        </p:txBody>
      </p:sp>
      <p:sp>
        <p:nvSpPr>
          <p:cNvPr id="166" name="Shape 166"/>
          <p:cNvSpPr txBox="1">
            <a:spLocks noGrp="1"/>
          </p:cNvSpPr>
          <p:nvPr>
            <p:ph type="body" idx="2"/>
          </p:nvPr>
        </p:nvSpPr>
        <p:spPr>
          <a:xfrm>
            <a:off x="457200" y="2507650"/>
            <a:ext cx="8079600" cy="1654200"/>
          </a:xfrm>
          <a:prstGeom prst="rect">
            <a:avLst/>
          </a:prstGeom>
        </p:spPr>
        <p:txBody>
          <a:bodyPr lIns="91425" tIns="91425" rIns="91425" bIns="91425" anchor="t" anchorCtr="0">
            <a:noAutofit/>
          </a:bodyPr>
          <a:lstStyle/>
          <a:p>
            <a:pPr lvl="0" rtl="0">
              <a:spcBef>
                <a:spcPts val="0"/>
              </a:spcBef>
              <a:buNone/>
            </a:pPr>
            <a:r>
              <a:rPr lang="en" sz="2400" u="sng">
                <a:solidFill>
                  <a:srgbClr val="000000"/>
                </a:solidFill>
              </a:rPr>
              <a:t>Creativity</a:t>
            </a:r>
          </a:p>
          <a:p>
            <a:pPr marL="457200" lvl="0" indent="-342900" rtl="0">
              <a:spcBef>
                <a:spcPts val="0"/>
              </a:spcBef>
              <a:buClr>
                <a:srgbClr val="000000"/>
              </a:buClr>
              <a:buSzPct val="100000"/>
              <a:buFont typeface="Arial"/>
              <a:buChar char="●"/>
            </a:pPr>
            <a:r>
              <a:rPr lang="en" sz="1800">
                <a:solidFill>
                  <a:srgbClr val="000000"/>
                </a:solidFill>
              </a:rPr>
              <a:t>The active nature and the creativity of the analysis and the support of arguments encourage students to be  creative themselves</a:t>
            </a:r>
          </a:p>
          <a:p>
            <a:pPr marL="457200" lvl="0" indent="-342900" rtl="0">
              <a:spcBef>
                <a:spcPts val="0"/>
              </a:spcBef>
              <a:buClr>
                <a:srgbClr val="000000"/>
              </a:buClr>
              <a:buSzPct val="100000"/>
              <a:buFont typeface="Arial"/>
              <a:buChar char="●"/>
            </a:pPr>
            <a:r>
              <a:rPr lang="en" sz="1800">
                <a:solidFill>
                  <a:srgbClr val="000000"/>
                </a:solidFill>
              </a:rPr>
              <a:t>“The stimulation of all the various types of thinking and learning allows students to grow and develop…”</a:t>
            </a:r>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p:nvPr/>
        </p:nvSpPr>
        <p:spPr>
          <a:xfrm>
            <a:off x="334125" y="455700"/>
            <a:ext cx="3987600" cy="3951599"/>
          </a:xfrm>
          <a:prstGeom prst="rect">
            <a:avLst/>
          </a:prstGeom>
          <a:noFill/>
          <a:ln w="9525" cap="flat">
            <a:solidFill>
              <a:srgbClr val="000000"/>
            </a:solidFill>
            <a:prstDash val="solid"/>
            <a:miter/>
            <a:headEnd type="none" w="med" len="med"/>
            <a:tailEnd type="none" w="med" len="med"/>
          </a:ln>
        </p:spPr>
        <p:txBody>
          <a:bodyPr lIns="91425" tIns="91425" rIns="91425" bIns="91425" anchor="t" anchorCtr="0">
            <a:noAutofit/>
          </a:bodyPr>
          <a:lstStyle/>
          <a:p>
            <a:pPr lvl="0" rtl="0">
              <a:spcBef>
                <a:spcPts val="0"/>
              </a:spcBef>
              <a:buNone/>
            </a:pPr>
            <a:r>
              <a:rPr lang="en" sz="2800" u="sng"/>
              <a:t>Speaking</a:t>
            </a:r>
          </a:p>
          <a:p>
            <a:pPr marL="457200" lvl="0" indent="-342900" rtl="0">
              <a:spcBef>
                <a:spcPts val="0"/>
              </a:spcBef>
              <a:buClr>
                <a:srgbClr val="000000"/>
              </a:buClr>
              <a:buSzPct val="100000"/>
              <a:buFont typeface="Arial"/>
              <a:buChar char="●"/>
            </a:pPr>
            <a:r>
              <a:rPr lang="en" sz="1800"/>
              <a:t>Due to the collaboration in a Socratic circle students are brought from the silence into the discussion.</a:t>
            </a:r>
          </a:p>
          <a:p>
            <a:pPr marL="457200" lvl="0" indent="-342900" rtl="0">
              <a:spcBef>
                <a:spcPts val="0"/>
              </a:spcBef>
              <a:buClr>
                <a:srgbClr val="000000"/>
              </a:buClr>
              <a:buSzPct val="100000"/>
              <a:buFont typeface="Arial"/>
              <a:buChar char="●"/>
            </a:pPr>
            <a:r>
              <a:rPr lang="en" sz="1800"/>
              <a:t>Students learn that all contributions can help the group develop and help determine meaning.</a:t>
            </a:r>
          </a:p>
        </p:txBody>
      </p:sp>
      <p:sp>
        <p:nvSpPr>
          <p:cNvPr id="172" name="Shape 172"/>
          <p:cNvSpPr txBox="1">
            <a:spLocks noGrp="1"/>
          </p:cNvSpPr>
          <p:nvPr>
            <p:ph type="body" idx="1"/>
          </p:nvPr>
        </p:nvSpPr>
        <p:spPr>
          <a:xfrm>
            <a:off x="4466200" y="455700"/>
            <a:ext cx="4358999" cy="3951599"/>
          </a:xfrm>
          <a:prstGeom prst="rect">
            <a:avLst/>
          </a:prstGeom>
          <a:ln w="9525" cap="flat">
            <a:solidFill>
              <a:srgbClr val="000000"/>
            </a:solidFill>
            <a:prstDash val="solid"/>
            <a:miter/>
            <a:headEnd type="none" w="med" len="med"/>
            <a:tailEnd type="none" w="med" len="med"/>
          </a:ln>
        </p:spPr>
        <p:txBody>
          <a:bodyPr lIns="91425" tIns="91425" rIns="91425" bIns="91425" anchor="t" anchorCtr="0">
            <a:noAutofit/>
          </a:bodyPr>
          <a:lstStyle/>
          <a:p>
            <a:pPr lvl="0" rtl="0">
              <a:spcBef>
                <a:spcPts val="0"/>
              </a:spcBef>
              <a:buNone/>
            </a:pPr>
            <a:r>
              <a:rPr lang="en" sz="2400" u="sng">
                <a:solidFill>
                  <a:srgbClr val="000000"/>
                </a:solidFill>
              </a:rPr>
              <a:t>Writing Skills</a:t>
            </a:r>
          </a:p>
          <a:p>
            <a:pPr marL="457200" lvl="0" indent="-342900" rtl="0">
              <a:spcBef>
                <a:spcPts val="0"/>
              </a:spcBef>
              <a:buClr>
                <a:srgbClr val="000000"/>
              </a:buClr>
              <a:buSzPct val="100000"/>
              <a:buFont typeface="Arial"/>
              <a:buChar char="●"/>
            </a:pPr>
            <a:r>
              <a:rPr lang="en" sz="1800">
                <a:solidFill>
                  <a:srgbClr val="000000"/>
                </a:solidFill>
              </a:rPr>
              <a:t>After experiencing Socratic circles students are generally much more comfortable with writing as a process.</a:t>
            </a:r>
          </a:p>
          <a:p>
            <a:pPr marL="457200" lvl="0" indent="-342900" rtl="0">
              <a:spcBef>
                <a:spcPts val="0"/>
              </a:spcBef>
              <a:buClr>
                <a:srgbClr val="000000"/>
              </a:buClr>
              <a:buSzPct val="100000"/>
              <a:buFont typeface="Arial"/>
              <a:buChar char="●"/>
            </a:pPr>
            <a:r>
              <a:rPr lang="en" sz="1800">
                <a:solidFill>
                  <a:srgbClr val="000000"/>
                </a:solidFill>
              </a:rPr>
              <a:t>Students are able to create writing that is more insightful, thought-provoking, and relevant</a:t>
            </a:r>
          </a:p>
        </p:txBody>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457200" y="394825"/>
            <a:ext cx="3363000" cy="4479599"/>
          </a:xfrm>
          <a:prstGeom prst="rect">
            <a:avLst/>
          </a:prstGeom>
        </p:spPr>
        <p:txBody>
          <a:bodyPr lIns="91425" tIns="91425" rIns="91425" bIns="91425" anchor="t" anchorCtr="0">
            <a:noAutofit/>
          </a:bodyPr>
          <a:lstStyle/>
          <a:p>
            <a:pPr lvl="0" rtl="0">
              <a:spcBef>
                <a:spcPts val="0"/>
              </a:spcBef>
              <a:buClr>
                <a:srgbClr val="000000"/>
              </a:buClr>
              <a:buSzPct val="45833"/>
              <a:buFont typeface="Arial"/>
              <a:buNone/>
            </a:pPr>
            <a:r>
              <a:rPr lang="en" sz="2400" u="sng">
                <a:solidFill>
                  <a:srgbClr val="000000"/>
                </a:solidFill>
                <a:latin typeface="Arial"/>
                <a:ea typeface="Arial"/>
                <a:cs typeface="Arial"/>
                <a:sym typeface="Arial"/>
              </a:rPr>
              <a:t>Critical Reading</a:t>
            </a:r>
            <a:r>
              <a:rPr lang="en" sz="1400">
                <a:solidFill>
                  <a:srgbClr val="000000"/>
                </a:solidFill>
                <a:latin typeface="Arial"/>
                <a:ea typeface="Arial"/>
                <a:cs typeface="Arial"/>
                <a:sym typeface="Arial"/>
              </a:rPr>
              <a:t>	</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Incorporates reading strategies and activities that move students beyond basic reading and into higher-level thinking</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students identify new vocabulary words, underline key phrases, and record questions that help them explore meaning.</a:t>
            </a:r>
          </a:p>
          <a:p>
            <a:pPr>
              <a:spcBef>
                <a:spcPts val="0"/>
              </a:spcBef>
              <a:buNone/>
            </a:pPr>
            <a:endParaRPr/>
          </a:p>
        </p:txBody>
      </p:sp>
      <p:pic>
        <p:nvPicPr>
          <p:cNvPr id="178" name="Shape 178"/>
          <p:cNvPicPr preferRelativeResize="0"/>
          <p:nvPr/>
        </p:nvPicPr>
        <p:blipFill>
          <a:blip r:embed="rId3">
            <a:alphaModFix/>
          </a:blip>
          <a:stretch>
            <a:fillRect/>
          </a:stretch>
        </p:blipFill>
        <p:spPr>
          <a:xfrm>
            <a:off x="4204450" y="394824"/>
            <a:ext cx="4482348" cy="4479727"/>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181825" y="253650"/>
            <a:ext cx="3787799" cy="4494899"/>
          </a:xfrm>
          <a:prstGeom prst="rect">
            <a:avLst/>
          </a:prstGeom>
          <a:ln w="9525" cap="flat">
            <a:solidFill>
              <a:srgbClr val="000000"/>
            </a:solidFill>
            <a:prstDash val="solid"/>
            <a:miter/>
            <a:headEnd type="none" w="med" len="med"/>
            <a:tailEnd type="none" w="med" len="med"/>
          </a:ln>
        </p:spPr>
        <p:txBody>
          <a:bodyPr lIns="91425" tIns="91425" rIns="91425" bIns="91425" anchor="t" anchorCtr="0">
            <a:noAutofit/>
          </a:bodyPr>
          <a:lstStyle/>
          <a:p>
            <a:pPr lvl="0" rtl="0">
              <a:spcBef>
                <a:spcPts val="0"/>
              </a:spcBef>
              <a:buNone/>
            </a:pPr>
            <a:r>
              <a:rPr lang="en" sz="2400">
                <a:solidFill>
                  <a:srgbClr val="000000"/>
                </a:solidFill>
              </a:rPr>
              <a:t>Developing a lifelong Love of Reading</a:t>
            </a:r>
          </a:p>
          <a:p>
            <a:pPr marL="457200" lvl="0" indent="-342900" rtl="0">
              <a:spcBef>
                <a:spcPts val="0"/>
              </a:spcBef>
              <a:buClr>
                <a:srgbClr val="000000"/>
              </a:buClr>
              <a:buSzPct val="100000"/>
              <a:buFont typeface="Arial"/>
              <a:buChar char="●"/>
            </a:pPr>
            <a:r>
              <a:rPr lang="en" sz="1800">
                <a:solidFill>
                  <a:srgbClr val="000000"/>
                </a:solidFill>
              </a:rPr>
              <a:t>Enable students to work collaboratively to improve their reading skills.</a:t>
            </a:r>
          </a:p>
          <a:p>
            <a:pPr marL="457200" lvl="0" indent="-342900" rtl="0">
              <a:spcBef>
                <a:spcPts val="0"/>
              </a:spcBef>
              <a:buClr>
                <a:srgbClr val="000000"/>
              </a:buClr>
              <a:buSzPct val="100000"/>
              <a:buFont typeface="Arial"/>
              <a:buChar char="●"/>
            </a:pPr>
            <a:r>
              <a:rPr lang="en" sz="1800">
                <a:solidFill>
                  <a:srgbClr val="000000"/>
                </a:solidFill>
              </a:rPr>
              <a:t>Through repeated readings and analysis of text students begin to learn to take their time with their reading and through collaboration explore multiple meanings and interpretations.</a:t>
            </a:r>
          </a:p>
        </p:txBody>
      </p:sp>
      <p:pic>
        <p:nvPicPr>
          <p:cNvPr id="184" name="Shape 184"/>
          <p:cNvPicPr preferRelativeResize="0"/>
          <p:nvPr/>
        </p:nvPicPr>
        <p:blipFill>
          <a:blip r:embed="rId3">
            <a:alphaModFix/>
          </a:blip>
          <a:stretch>
            <a:fillRect/>
          </a:stretch>
        </p:blipFill>
        <p:spPr>
          <a:xfrm>
            <a:off x="4151074" y="324300"/>
            <a:ext cx="4749801" cy="449489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lvl="0" rtl="0">
              <a:lnSpc>
                <a:spcPct val="115000"/>
              </a:lnSpc>
              <a:spcBef>
                <a:spcPts val="600"/>
              </a:spcBef>
              <a:buClr>
                <a:schemeClr val="dk1"/>
              </a:buClr>
              <a:buSzPct val="36666"/>
              <a:buFont typeface="Arial"/>
              <a:buNone/>
            </a:pPr>
            <a:r>
              <a:rPr lang="en" sz="3000" b="1">
                <a:solidFill>
                  <a:srgbClr val="FFFFFF"/>
                </a:solidFill>
                <a:latin typeface="Arial"/>
                <a:ea typeface="Arial"/>
                <a:cs typeface="Arial"/>
                <a:sym typeface="Arial"/>
              </a:rPr>
              <a:t>Mastery Objective:</a:t>
            </a:r>
            <a:r>
              <a:rPr lang="en" sz="2600">
                <a:solidFill>
                  <a:srgbClr val="FFFFFF"/>
                </a:solidFill>
                <a:latin typeface="Arial"/>
                <a:ea typeface="Arial"/>
                <a:cs typeface="Arial"/>
                <a:sym typeface="Arial"/>
              </a:rPr>
              <a:t> </a:t>
            </a:r>
          </a:p>
          <a:p>
            <a:pPr lvl="0" rtl="0">
              <a:lnSpc>
                <a:spcPct val="115000"/>
              </a:lnSpc>
              <a:spcBef>
                <a:spcPts val="600"/>
              </a:spcBef>
              <a:buClr>
                <a:schemeClr val="dk1"/>
              </a:buClr>
              <a:buSzPct val="42307"/>
              <a:buFont typeface="Arial"/>
              <a:buNone/>
            </a:pPr>
            <a:r>
              <a:rPr lang="en" sz="2600">
                <a:solidFill>
                  <a:srgbClr val="000000"/>
                </a:solidFill>
                <a:latin typeface="Arial"/>
                <a:ea typeface="Arial"/>
                <a:cs typeface="Arial"/>
                <a:sym typeface="Arial"/>
              </a:rPr>
              <a:t>By the end of this session participants will be able to identify and apply small group structures, such as Literature Circles, Socratic Circles, and Inquiry Circles, that enhance student engagement.</a:t>
            </a:r>
          </a:p>
          <a:p>
            <a:pPr lvl="0" rtl="0">
              <a:lnSpc>
                <a:spcPct val="115000"/>
              </a:lnSpc>
              <a:spcBef>
                <a:spcPts val="600"/>
              </a:spcBef>
              <a:buClr>
                <a:schemeClr val="dk1"/>
              </a:buClr>
              <a:buFont typeface="Arial"/>
              <a:buNone/>
            </a:pPr>
            <a:endParaRPr sz="2600">
              <a:solidFill>
                <a:srgbClr val="000000"/>
              </a:solidFill>
              <a:latin typeface="Arial"/>
              <a:ea typeface="Arial"/>
              <a:cs typeface="Arial"/>
              <a:sym typeface="Arial"/>
            </a:endParaRPr>
          </a:p>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245425" y="141725"/>
            <a:ext cx="4791300" cy="4895100"/>
          </a:xfrm>
          <a:prstGeom prst="rect">
            <a:avLst/>
          </a:prstGeom>
        </p:spPr>
        <p:txBody>
          <a:bodyPr lIns="91425" tIns="91425" rIns="91425" bIns="91425" anchor="t" anchorCtr="0">
            <a:noAutofit/>
          </a:bodyPr>
          <a:lstStyle/>
          <a:p>
            <a:pPr lvl="0" rtl="0">
              <a:spcBef>
                <a:spcPts val="0"/>
              </a:spcBef>
              <a:buClr>
                <a:srgbClr val="000000"/>
              </a:buClr>
              <a:buSzPct val="45833"/>
              <a:buFont typeface="Arial"/>
              <a:buNone/>
            </a:pPr>
            <a:r>
              <a:rPr lang="en" sz="2400" u="sng">
                <a:solidFill>
                  <a:srgbClr val="000000"/>
                </a:solidFill>
                <a:latin typeface="Arial"/>
                <a:ea typeface="Arial"/>
                <a:cs typeface="Arial"/>
                <a:sym typeface="Arial"/>
              </a:rPr>
              <a:t>Listening</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In order to become active participants in the discussion they must first learn to listen to the ideas of others.</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Students are encouraged to contemplate differing opinions, and points of view.  </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When students learn to open their minds to the views of others they begin to realize that their own thinking and beliefs can be changed, altered, or expanded.</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Without being able to listen carefully and attentively, they will never gain the social skills necessary to become effective members of a democratic discussion.</a:t>
            </a:r>
          </a:p>
          <a:p>
            <a:pPr>
              <a:spcBef>
                <a:spcPts val="0"/>
              </a:spcBef>
              <a:buNone/>
            </a:pPr>
            <a:endParaRPr/>
          </a:p>
        </p:txBody>
      </p:sp>
      <p:pic>
        <p:nvPicPr>
          <p:cNvPr id="190" name="Shape 190"/>
          <p:cNvPicPr preferRelativeResize="0"/>
          <p:nvPr/>
        </p:nvPicPr>
        <p:blipFill>
          <a:blip r:embed="rId3">
            <a:alphaModFix/>
          </a:blip>
          <a:stretch>
            <a:fillRect/>
          </a:stretch>
        </p:blipFill>
        <p:spPr>
          <a:xfrm>
            <a:off x="5196850" y="141725"/>
            <a:ext cx="3894449" cy="473282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457200" y="1244242"/>
            <a:ext cx="4038599" cy="3630300"/>
          </a:xfrm>
          <a:prstGeom prst="rect">
            <a:avLst/>
          </a:prstGeom>
        </p:spPr>
        <p:txBody>
          <a:bodyPr lIns="91425" tIns="91425" rIns="91425" bIns="91425" anchor="t" anchorCtr="0">
            <a:noAutofit/>
          </a:bodyPr>
          <a:lstStyle/>
          <a:p>
            <a:pPr>
              <a:spcBef>
                <a:spcPts val="0"/>
              </a:spcBef>
              <a:buNone/>
            </a:pPr>
            <a:endParaRPr/>
          </a:p>
        </p:txBody>
      </p:sp>
      <p:sp>
        <p:nvSpPr>
          <p:cNvPr id="196" name="Shape 196"/>
          <p:cNvSpPr txBox="1">
            <a:spLocks noGrp="1"/>
          </p:cNvSpPr>
          <p:nvPr>
            <p:ph type="body" idx="2"/>
          </p:nvPr>
        </p:nvSpPr>
        <p:spPr>
          <a:xfrm>
            <a:off x="4648200" y="277451"/>
            <a:ext cx="4038599" cy="4597200"/>
          </a:xfrm>
          <a:prstGeom prst="rect">
            <a:avLst/>
          </a:prstGeom>
        </p:spPr>
        <p:txBody>
          <a:bodyPr lIns="91425" tIns="91425" rIns="91425" bIns="91425" anchor="t" anchorCtr="0">
            <a:noAutofit/>
          </a:bodyPr>
          <a:lstStyle/>
          <a:p>
            <a:pPr lvl="0" rtl="0">
              <a:spcBef>
                <a:spcPts val="0"/>
              </a:spcBef>
              <a:buClr>
                <a:srgbClr val="000000"/>
              </a:buClr>
              <a:buSzPct val="45833"/>
              <a:buFont typeface="Arial"/>
              <a:buNone/>
            </a:pPr>
            <a:r>
              <a:rPr lang="en" sz="2400" u="sng">
                <a:solidFill>
                  <a:srgbClr val="000000"/>
                </a:solidFill>
                <a:latin typeface="Arial"/>
                <a:ea typeface="Arial"/>
                <a:cs typeface="Arial"/>
                <a:sym typeface="Arial"/>
              </a:rPr>
              <a:t>Critical Reflection</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Allows students to become more aware of their learning and growing.</a:t>
            </a:r>
          </a:p>
          <a:p>
            <a:pPr marL="457200" lvl="0" indent="-342900" rtl="0">
              <a:spcBef>
                <a:spcPts val="0"/>
              </a:spcBef>
              <a:buClr>
                <a:srgbClr val="000000"/>
              </a:buClr>
              <a:buSzPct val="100000"/>
              <a:buFont typeface="Arial"/>
              <a:buChar char="●"/>
            </a:pPr>
            <a:r>
              <a:rPr lang="en" sz="1800">
                <a:solidFill>
                  <a:srgbClr val="000000"/>
                </a:solidFill>
                <a:latin typeface="Arial"/>
                <a:ea typeface="Arial"/>
                <a:cs typeface="Arial"/>
                <a:sym typeface="Arial"/>
              </a:rPr>
              <a:t>Through the experience of reflecting students develop confidence in their abilities and their learning.</a:t>
            </a:r>
          </a:p>
          <a:p>
            <a:pPr>
              <a:spcBef>
                <a:spcPts val="0"/>
              </a:spcBef>
              <a:buNone/>
            </a:pPr>
            <a:endParaRPr/>
          </a:p>
        </p:txBody>
      </p:sp>
      <p:pic>
        <p:nvPicPr>
          <p:cNvPr id="197" name="Shape 197"/>
          <p:cNvPicPr preferRelativeResize="0"/>
          <p:nvPr/>
        </p:nvPicPr>
        <p:blipFill>
          <a:blip r:embed="rId3">
            <a:alphaModFix/>
          </a:blip>
          <a:stretch>
            <a:fillRect/>
          </a:stretch>
        </p:blipFill>
        <p:spPr>
          <a:xfrm>
            <a:off x="152400" y="224100"/>
            <a:ext cx="4343400" cy="480202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205976"/>
            <a:ext cx="8229600" cy="701100"/>
          </a:xfrm>
          <a:prstGeom prst="rect">
            <a:avLst/>
          </a:prstGeom>
        </p:spPr>
        <p:txBody>
          <a:bodyPr lIns="91425" tIns="91425" rIns="91425" bIns="91425" anchor="b" anchorCtr="0">
            <a:noAutofit/>
          </a:bodyPr>
          <a:lstStyle/>
          <a:p>
            <a:pPr>
              <a:spcBef>
                <a:spcPts val="0"/>
              </a:spcBef>
              <a:buNone/>
            </a:pPr>
            <a:r>
              <a:rPr lang="en">
                <a:solidFill>
                  <a:srgbClr val="FFFFFF"/>
                </a:solidFill>
              </a:rPr>
              <a:t>Developing Students Social Skills</a:t>
            </a:r>
          </a:p>
        </p:txBody>
      </p:sp>
      <p:sp>
        <p:nvSpPr>
          <p:cNvPr id="203" name="Shape 203"/>
          <p:cNvSpPr txBox="1">
            <a:spLocks noGrp="1"/>
          </p:cNvSpPr>
          <p:nvPr>
            <p:ph type="body" idx="1"/>
          </p:nvPr>
        </p:nvSpPr>
        <p:spPr>
          <a:xfrm>
            <a:off x="457200" y="832375"/>
            <a:ext cx="4038599" cy="4086900"/>
          </a:xfrm>
          <a:prstGeom prst="rect">
            <a:avLst/>
          </a:prstGeom>
          <a:ln w="9525" cap="flat">
            <a:solidFill>
              <a:srgbClr val="000000"/>
            </a:solidFill>
            <a:prstDash val="solid"/>
            <a:bevel/>
            <a:headEnd type="none" w="med" len="med"/>
            <a:tailEnd type="none" w="med" len="med"/>
          </a:ln>
        </p:spPr>
        <p:txBody>
          <a:bodyPr lIns="91425" tIns="91425" rIns="91425" bIns="91425" anchor="t" anchorCtr="0">
            <a:noAutofit/>
          </a:bodyPr>
          <a:lstStyle/>
          <a:p>
            <a:pPr lvl="0" rtl="0">
              <a:spcBef>
                <a:spcPts val="0"/>
              </a:spcBef>
              <a:buNone/>
            </a:pPr>
            <a:r>
              <a:rPr lang="en" sz="2400" u="sng">
                <a:solidFill>
                  <a:srgbClr val="000000"/>
                </a:solidFill>
              </a:rPr>
              <a:t>Team Building</a:t>
            </a:r>
          </a:p>
          <a:p>
            <a:pPr marL="457200" lvl="0" indent="-342900" rtl="0">
              <a:spcBef>
                <a:spcPts val="0"/>
              </a:spcBef>
              <a:buClr>
                <a:srgbClr val="000000"/>
              </a:buClr>
              <a:buSzPct val="100000"/>
              <a:buFont typeface="Arial"/>
              <a:buChar char="●"/>
            </a:pPr>
            <a:r>
              <a:rPr lang="en" sz="1800">
                <a:solidFill>
                  <a:srgbClr val="000000"/>
                </a:solidFill>
              </a:rPr>
              <a:t>Socratic circles are “team-building” situations.</a:t>
            </a:r>
          </a:p>
          <a:p>
            <a:pPr marL="457200" lvl="0" indent="-342900" rtl="0">
              <a:spcBef>
                <a:spcPts val="0"/>
              </a:spcBef>
              <a:buClr>
                <a:srgbClr val="000000"/>
              </a:buClr>
              <a:buSzPct val="100000"/>
              <a:buFont typeface="Arial"/>
              <a:buChar char="●"/>
            </a:pPr>
            <a:r>
              <a:rPr lang="en" sz="1800">
                <a:solidFill>
                  <a:srgbClr val="000000"/>
                </a:solidFill>
              </a:rPr>
              <a:t>Students learn to voice their opinions in a positive, respectful, and cooperative manner</a:t>
            </a:r>
          </a:p>
          <a:p>
            <a:pPr marL="457200" lvl="0" indent="-342900">
              <a:spcBef>
                <a:spcPts val="0"/>
              </a:spcBef>
              <a:buClr>
                <a:srgbClr val="000000"/>
              </a:buClr>
              <a:buSzPct val="100000"/>
              <a:buFont typeface="Arial"/>
              <a:buChar char="●"/>
            </a:pPr>
            <a:r>
              <a:rPr lang="en" sz="1800">
                <a:solidFill>
                  <a:srgbClr val="000000"/>
                </a:solidFill>
              </a:rPr>
              <a:t>There are no pre-conceived roles to fill, students start at the same point at the same time.  They are able to work collaboratively from a common starting point. </a:t>
            </a:r>
          </a:p>
        </p:txBody>
      </p:sp>
      <p:sp>
        <p:nvSpPr>
          <p:cNvPr id="204" name="Shape 204"/>
          <p:cNvSpPr txBox="1">
            <a:spLocks noGrp="1"/>
          </p:cNvSpPr>
          <p:nvPr>
            <p:ph type="body" idx="2"/>
          </p:nvPr>
        </p:nvSpPr>
        <p:spPr>
          <a:xfrm>
            <a:off x="4648200" y="747000"/>
            <a:ext cx="4315500" cy="1845000"/>
          </a:xfrm>
          <a:prstGeom prst="rect">
            <a:avLst/>
          </a:prstGeom>
          <a:ln w="9525" cap="flat">
            <a:solidFill>
              <a:srgbClr val="000000"/>
            </a:solidFill>
            <a:prstDash val="solid"/>
            <a:bevel/>
            <a:headEnd type="none" w="med" len="med"/>
            <a:tailEnd type="none" w="med" len="med"/>
          </a:ln>
        </p:spPr>
        <p:txBody>
          <a:bodyPr lIns="91425" tIns="91425" rIns="91425" bIns="91425" anchor="t" anchorCtr="0">
            <a:noAutofit/>
          </a:bodyPr>
          <a:lstStyle/>
          <a:p>
            <a:pPr lvl="0" rtl="0">
              <a:spcBef>
                <a:spcPts val="0"/>
              </a:spcBef>
              <a:buNone/>
            </a:pPr>
            <a:r>
              <a:rPr lang="en" sz="2400" u="sng">
                <a:solidFill>
                  <a:srgbClr val="000000"/>
                </a:solidFill>
              </a:rPr>
              <a:t>Conflict Resolution</a:t>
            </a:r>
          </a:p>
          <a:p>
            <a:pPr marL="457200" lvl="0" indent="-342900" rtl="0">
              <a:spcBef>
                <a:spcPts val="0"/>
              </a:spcBef>
              <a:buClr>
                <a:srgbClr val="000000"/>
              </a:buClr>
              <a:buSzPct val="100000"/>
              <a:buFont typeface="Arial"/>
              <a:buChar char="●"/>
            </a:pPr>
            <a:r>
              <a:rPr lang="en" sz="1800">
                <a:solidFill>
                  <a:srgbClr val="000000"/>
                </a:solidFill>
              </a:rPr>
              <a:t>The process of a Socratic circle helps build respect and understanding between students.</a:t>
            </a:r>
          </a:p>
          <a:p>
            <a:pPr marL="457200" lvl="0" indent="-342900">
              <a:spcBef>
                <a:spcPts val="0"/>
              </a:spcBef>
              <a:buClr>
                <a:srgbClr val="000000"/>
              </a:buClr>
              <a:buSzPct val="100000"/>
              <a:buFont typeface="Arial"/>
              <a:buChar char="●"/>
            </a:pPr>
            <a:r>
              <a:rPr lang="en" sz="1800">
                <a:solidFill>
                  <a:srgbClr val="000000"/>
                </a:solidFill>
              </a:rPr>
              <a:t>Teaches the students to respect each others points of view </a:t>
            </a:r>
          </a:p>
        </p:txBody>
      </p:sp>
      <p:sp>
        <p:nvSpPr>
          <p:cNvPr id="205" name="Shape 205"/>
          <p:cNvSpPr txBox="1"/>
          <p:nvPr/>
        </p:nvSpPr>
        <p:spPr>
          <a:xfrm>
            <a:off x="4648200" y="2689200"/>
            <a:ext cx="4315500" cy="2422199"/>
          </a:xfrm>
          <a:prstGeom prst="rect">
            <a:avLst/>
          </a:prstGeom>
          <a:noFill/>
          <a:ln w="9525" cap="flat">
            <a:solidFill>
              <a:srgbClr val="000000"/>
            </a:solidFill>
            <a:prstDash val="solid"/>
            <a:bevel/>
            <a:headEnd type="none" w="med" len="med"/>
            <a:tailEnd type="none" w="med" len="med"/>
          </a:ln>
        </p:spPr>
        <p:txBody>
          <a:bodyPr lIns="91425" tIns="91425" rIns="91425" bIns="91425" anchor="t" anchorCtr="0">
            <a:noAutofit/>
          </a:bodyPr>
          <a:lstStyle/>
          <a:p>
            <a:pPr lvl="0" rtl="0">
              <a:spcBef>
                <a:spcPts val="0"/>
              </a:spcBef>
              <a:buNone/>
            </a:pPr>
            <a:r>
              <a:rPr lang="en" sz="2400" u="sng"/>
              <a:t>Community-Building Skills</a:t>
            </a:r>
          </a:p>
          <a:p>
            <a:pPr marL="457200" lvl="0" indent="-342900" rtl="0">
              <a:spcBef>
                <a:spcPts val="0"/>
              </a:spcBef>
              <a:buClr>
                <a:srgbClr val="000000"/>
              </a:buClr>
              <a:buSzPct val="100000"/>
              <a:buFont typeface="Arial"/>
              <a:buChar char="●"/>
            </a:pPr>
            <a:r>
              <a:rPr lang="en" sz="1800"/>
              <a:t>Encourage students to be accepting of people, opinions, and ideas that are different</a:t>
            </a:r>
          </a:p>
          <a:p>
            <a:pPr marL="457200" lvl="0" indent="-342900">
              <a:spcBef>
                <a:spcPts val="0"/>
              </a:spcBef>
              <a:buClr>
                <a:srgbClr val="000000"/>
              </a:buClr>
              <a:buSzPct val="100000"/>
              <a:buFont typeface="Arial"/>
              <a:buChar char="●"/>
            </a:pPr>
            <a:r>
              <a:rPr lang="en" sz="1800"/>
              <a:t>Due to the open, honest sharing of opinion and experience students begin to view each other as sources of discovery.</a:t>
            </a:r>
          </a:p>
        </p:txBody>
      </p:sp>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256825" y="205975"/>
            <a:ext cx="8429999" cy="743699"/>
          </a:xfrm>
          <a:prstGeom prst="rect">
            <a:avLst/>
          </a:prstGeom>
        </p:spPr>
        <p:txBody>
          <a:bodyPr lIns="91425" tIns="91425" rIns="91425" bIns="91425" anchor="b" anchorCtr="0">
            <a:noAutofit/>
          </a:bodyPr>
          <a:lstStyle/>
          <a:p>
            <a:pPr>
              <a:spcBef>
                <a:spcPts val="0"/>
              </a:spcBef>
              <a:buNone/>
            </a:pPr>
            <a:r>
              <a:rPr lang="en">
                <a:solidFill>
                  <a:srgbClr val="FFFFFF"/>
                </a:solidFill>
              </a:rPr>
              <a:t>Nuts and Bolts of Socratic Circles</a:t>
            </a:r>
          </a:p>
        </p:txBody>
      </p:sp>
      <p:sp>
        <p:nvSpPr>
          <p:cNvPr id="211" name="Shape 211"/>
          <p:cNvSpPr txBox="1">
            <a:spLocks noGrp="1"/>
          </p:cNvSpPr>
          <p:nvPr>
            <p:ph type="body" idx="1"/>
          </p:nvPr>
        </p:nvSpPr>
        <p:spPr>
          <a:xfrm>
            <a:off x="256800" y="949675"/>
            <a:ext cx="8429999" cy="3924900"/>
          </a:xfrm>
          <a:prstGeom prst="rect">
            <a:avLst/>
          </a:prstGeom>
        </p:spPr>
        <p:txBody>
          <a:bodyPr lIns="91425" tIns="91425" rIns="91425" bIns="91425" anchor="t" anchorCtr="0">
            <a:noAutofit/>
          </a:bodyPr>
          <a:lstStyle/>
          <a:p>
            <a:pPr marL="457200" lvl="0" indent="-381000" rtl="0">
              <a:spcBef>
                <a:spcPts val="0"/>
              </a:spcBef>
              <a:buClr>
                <a:srgbClr val="000000"/>
              </a:buClr>
              <a:buSzPct val="100000"/>
              <a:buFont typeface="Arial"/>
              <a:buChar char="●"/>
            </a:pPr>
            <a:r>
              <a:rPr lang="en" sz="2400">
                <a:solidFill>
                  <a:srgbClr val="000000"/>
                </a:solidFill>
              </a:rPr>
              <a:t>Socratic Circles are not a form of classroom debate.</a:t>
            </a:r>
          </a:p>
          <a:p>
            <a:pPr marL="914400" lvl="1" indent="-381000" rtl="0">
              <a:spcBef>
                <a:spcPts val="0"/>
              </a:spcBef>
              <a:buClr>
                <a:srgbClr val="000000"/>
              </a:buClr>
              <a:buSzPct val="100000"/>
              <a:buFont typeface="Courier New"/>
              <a:buChar char="o"/>
            </a:pPr>
            <a:r>
              <a:rPr lang="en" sz="2400">
                <a:solidFill>
                  <a:srgbClr val="000000"/>
                </a:solidFill>
              </a:rPr>
              <a:t>“Debate” suggests students are competing to convince another of the validity of their line of thinking.</a:t>
            </a:r>
          </a:p>
          <a:p>
            <a:pPr marL="914400" lvl="1" indent="-381000" rtl="0">
              <a:spcBef>
                <a:spcPts val="0"/>
              </a:spcBef>
              <a:buClr>
                <a:srgbClr val="000000"/>
              </a:buClr>
              <a:buSzPct val="100000"/>
              <a:buFont typeface="Courier New"/>
              <a:buChar char="o"/>
            </a:pPr>
            <a:r>
              <a:rPr lang="en" sz="2400">
                <a:solidFill>
                  <a:srgbClr val="000000"/>
                </a:solidFill>
              </a:rPr>
              <a:t>Socratic circle has students working collaboratively to construct a common vision</a:t>
            </a:r>
          </a:p>
          <a:p>
            <a:pPr marL="457200" lvl="0" indent="-381000" rtl="0">
              <a:spcBef>
                <a:spcPts val="0"/>
              </a:spcBef>
              <a:buClr>
                <a:srgbClr val="000000"/>
              </a:buClr>
              <a:buSzPct val="100000"/>
              <a:buFont typeface="Arial"/>
              <a:buChar char="●"/>
            </a:pPr>
            <a:r>
              <a:rPr lang="en" sz="2400">
                <a:solidFill>
                  <a:srgbClr val="000000"/>
                </a:solidFill>
              </a:rPr>
              <a:t>The concept of “winning an argument” is not evident</a:t>
            </a:r>
          </a:p>
          <a:p>
            <a:pPr marL="914400" lvl="1" indent="-381000" rtl="0">
              <a:spcBef>
                <a:spcPts val="0"/>
              </a:spcBef>
              <a:buClr>
                <a:srgbClr val="000000"/>
              </a:buClr>
              <a:buSzPct val="100000"/>
              <a:buFont typeface="Courier New"/>
              <a:buChar char="o"/>
            </a:pPr>
            <a:r>
              <a:rPr lang="en" sz="2400">
                <a:solidFill>
                  <a:srgbClr val="000000"/>
                </a:solidFill>
              </a:rPr>
              <a:t>There is only the search for deeper and more thorough understanding. </a:t>
            </a:r>
          </a:p>
        </p:txBody>
      </p:sp>
    </p:spTree>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4780675" y="224100"/>
            <a:ext cx="3906299" cy="4650599"/>
          </a:xfrm>
          <a:prstGeom prst="rect">
            <a:avLst/>
          </a:prstGeom>
        </p:spPr>
        <p:txBody>
          <a:bodyPr lIns="91425" tIns="91425" rIns="91425" bIns="91425" anchor="t" anchorCtr="0">
            <a:noAutofit/>
          </a:bodyPr>
          <a:lstStyle/>
          <a:p>
            <a:pPr>
              <a:spcBef>
                <a:spcPts val="0"/>
              </a:spcBef>
              <a:buNone/>
            </a:pPr>
            <a:r>
              <a:rPr lang="en" sz="2400" dirty="0">
                <a:solidFill>
                  <a:schemeClr val="tx1"/>
                </a:solidFill>
              </a:rPr>
              <a:t>While the process is consistent in it’s implementation and easily learned by the students, the first circle needs to be introduced and explained.  In my school a few teachers have created Do’s and Don'ts handout for the students to keep and reference throughout the year.</a:t>
            </a:r>
          </a:p>
        </p:txBody>
      </p:sp>
      <p:pic>
        <p:nvPicPr>
          <p:cNvPr id="217" name="Shape 217"/>
          <p:cNvPicPr preferRelativeResize="0"/>
          <p:nvPr/>
        </p:nvPicPr>
        <p:blipFill>
          <a:blip r:embed="rId3">
            <a:alphaModFix/>
          </a:blip>
          <a:stretch>
            <a:fillRect/>
          </a:stretch>
        </p:blipFill>
        <p:spPr>
          <a:xfrm>
            <a:off x="152400" y="152400"/>
            <a:ext cx="4304700" cy="472214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dirty="0">
                <a:solidFill>
                  <a:schemeClr val="bg1"/>
                </a:solidFill>
              </a:rPr>
              <a:t>Our Process:</a:t>
            </a:r>
          </a:p>
        </p:txBody>
      </p:sp>
      <p:sp>
        <p:nvSpPr>
          <p:cNvPr id="223" name="Shape 223"/>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marL="457200" lvl="0" indent="-431800" rtl="0">
              <a:spcBef>
                <a:spcPts val="0"/>
              </a:spcBef>
              <a:buClr>
                <a:schemeClr val="dk2"/>
              </a:buClr>
              <a:buSzPct val="100000"/>
              <a:buFont typeface="Arial"/>
              <a:buChar char="●"/>
            </a:pPr>
            <a:r>
              <a:rPr lang="en" dirty="0">
                <a:solidFill>
                  <a:schemeClr val="tx1"/>
                </a:solidFill>
              </a:rPr>
              <a:t>teach with the end in mind</a:t>
            </a:r>
          </a:p>
          <a:p>
            <a:pPr marL="457200" lvl="0" indent="-431800" rtl="0">
              <a:spcBef>
                <a:spcPts val="0"/>
              </a:spcBef>
              <a:buClr>
                <a:schemeClr val="dk2"/>
              </a:buClr>
              <a:buSzPct val="100000"/>
              <a:buFont typeface="Arial"/>
              <a:buChar char="●"/>
            </a:pPr>
            <a:r>
              <a:rPr lang="en" dirty="0">
                <a:solidFill>
                  <a:schemeClr val="tx1"/>
                </a:solidFill>
              </a:rPr>
              <a:t>build in time for practice (speaking and writing) and collaboration</a:t>
            </a:r>
          </a:p>
          <a:p>
            <a:pPr marL="457200" lvl="0" indent="-431800" rtl="0">
              <a:spcBef>
                <a:spcPts val="0"/>
              </a:spcBef>
              <a:buClr>
                <a:schemeClr val="dk2"/>
              </a:buClr>
              <a:buSzPct val="100000"/>
              <a:buFont typeface="Arial"/>
              <a:buChar char="●"/>
            </a:pPr>
            <a:r>
              <a:rPr lang="en" dirty="0">
                <a:solidFill>
                  <a:schemeClr val="tx1"/>
                </a:solidFill>
              </a:rPr>
              <a:t>Modeling</a:t>
            </a:r>
          </a:p>
          <a:p>
            <a:pPr marL="457200" lvl="0" indent="-431800" rtl="0">
              <a:spcBef>
                <a:spcPts val="0"/>
              </a:spcBef>
              <a:buClr>
                <a:schemeClr val="dk2"/>
              </a:buClr>
              <a:buSzPct val="100000"/>
              <a:buFont typeface="Arial"/>
              <a:buChar char="●"/>
            </a:pPr>
            <a:r>
              <a:rPr lang="en" dirty="0">
                <a:solidFill>
                  <a:schemeClr val="tx1"/>
                </a:solidFill>
              </a:rPr>
              <a:t>Time to prepare</a:t>
            </a:r>
          </a:p>
          <a:p>
            <a:pPr marL="457200" lvl="0" indent="-431800" rtl="0">
              <a:spcBef>
                <a:spcPts val="0"/>
              </a:spcBef>
              <a:buClr>
                <a:schemeClr val="dk2"/>
              </a:buClr>
              <a:buSzPct val="100000"/>
              <a:buFont typeface="Arial"/>
              <a:buChar char="●"/>
            </a:pPr>
            <a:r>
              <a:rPr lang="en" dirty="0">
                <a:solidFill>
                  <a:schemeClr val="tx1"/>
                </a:solidFill>
              </a:rPr>
              <a:t>opportunity to gather evidence</a:t>
            </a:r>
          </a:p>
          <a:p>
            <a:pPr lvl="0" rtl="0">
              <a:spcBef>
                <a:spcPts val="0"/>
              </a:spcBef>
              <a:buNone/>
            </a:pPr>
            <a:r>
              <a:rPr lang="en" dirty="0"/>
              <a:t> </a:t>
            </a:r>
          </a:p>
          <a:p>
            <a:pPr lvl="0" rtl="0">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457200" y="205975"/>
            <a:ext cx="3832500" cy="1394699"/>
          </a:xfrm>
          <a:prstGeom prst="rect">
            <a:avLst/>
          </a:prstGeom>
        </p:spPr>
        <p:txBody>
          <a:bodyPr lIns="91425" tIns="91425" rIns="91425" bIns="91425" anchor="b" anchorCtr="0">
            <a:noAutofit/>
          </a:bodyPr>
          <a:lstStyle/>
          <a:p>
            <a:pPr>
              <a:spcBef>
                <a:spcPts val="0"/>
              </a:spcBef>
              <a:buNone/>
            </a:pPr>
            <a:r>
              <a:rPr lang="en" sz="2800" b="0" dirty="0">
                <a:solidFill>
                  <a:schemeClr val="bg1"/>
                </a:solidFill>
              </a:rPr>
              <a:t>Questions: Socratic Circle for </a:t>
            </a:r>
            <a:r>
              <a:rPr lang="en" sz="2800" b="0" i="1" dirty="0">
                <a:solidFill>
                  <a:schemeClr val="bg1"/>
                </a:solidFill>
              </a:rPr>
              <a:t> The Schwa Was Here</a:t>
            </a:r>
          </a:p>
        </p:txBody>
      </p:sp>
      <p:sp>
        <p:nvSpPr>
          <p:cNvPr id="229" name="Shape 229"/>
          <p:cNvSpPr txBox="1">
            <a:spLocks noGrp="1"/>
          </p:cNvSpPr>
          <p:nvPr>
            <p:ph type="body" idx="1"/>
          </p:nvPr>
        </p:nvSpPr>
        <p:spPr>
          <a:xfrm>
            <a:off x="457200" y="1600675"/>
            <a:ext cx="4190999" cy="3273900"/>
          </a:xfrm>
          <a:prstGeom prst="rect">
            <a:avLst/>
          </a:prstGeom>
        </p:spPr>
        <p:txBody>
          <a:bodyPr lIns="91425" tIns="91425" rIns="91425" bIns="91425" anchor="t" anchorCtr="0">
            <a:noAutofit/>
          </a:bodyPr>
          <a:lstStyle/>
          <a:p>
            <a:pPr marL="457200" lvl="0" indent="-342900" rtl="0">
              <a:spcBef>
                <a:spcPts val="0"/>
              </a:spcBef>
              <a:buClr>
                <a:srgbClr val="000000"/>
              </a:buClr>
              <a:buSzPct val="100000"/>
              <a:buFont typeface="Arial"/>
              <a:buChar char="●"/>
            </a:pPr>
            <a:r>
              <a:rPr lang="en" sz="1800">
                <a:solidFill>
                  <a:srgbClr val="000000"/>
                </a:solidFill>
              </a:rPr>
              <a:t>Literature teaches a lesson.  While there are many themes in the Schwa, four of the strongest are: </a:t>
            </a:r>
            <a:r>
              <a:rPr lang="en" sz="1800" b="1">
                <a:solidFill>
                  <a:srgbClr val="000000"/>
                </a:solidFill>
              </a:rPr>
              <a:t>trauma can change people in positive and negative ways, the biggest things seem like small things, being felt or seen, blindness and knowing the truth.</a:t>
            </a:r>
          </a:p>
          <a:p>
            <a:pPr lvl="0" rtl="0">
              <a:spcBef>
                <a:spcPts val="0"/>
              </a:spcBef>
              <a:buNone/>
            </a:pPr>
            <a:endParaRPr sz="1800" b="1">
              <a:solidFill>
                <a:srgbClr val="000000"/>
              </a:solidFill>
            </a:endParaRPr>
          </a:p>
          <a:p>
            <a:pPr marL="457200" lvl="0" indent="-342900" rtl="0">
              <a:spcBef>
                <a:spcPts val="0"/>
              </a:spcBef>
              <a:buClr>
                <a:srgbClr val="000000"/>
              </a:buClr>
              <a:buSzPct val="100000"/>
              <a:buFont typeface="Arial"/>
              <a:buChar char="●"/>
            </a:pPr>
            <a:r>
              <a:rPr lang="en" sz="1800">
                <a:solidFill>
                  <a:srgbClr val="000000"/>
                </a:solidFill>
              </a:rPr>
              <a:t>Is the Schwa was here Antsy’s story or Calvin’s?</a:t>
            </a:r>
          </a:p>
          <a:p>
            <a:pPr lvl="0" rtl="0">
              <a:spcBef>
                <a:spcPts val="0"/>
              </a:spcBef>
              <a:buNone/>
            </a:pPr>
            <a:endParaRPr sz="1800" b="1"/>
          </a:p>
          <a:p>
            <a:pPr>
              <a:spcBef>
                <a:spcPts val="0"/>
              </a:spcBef>
              <a:buNone/>
            </a:pPr>
            <a:endParaRPr/>
          </a:p>
        </p:txBody>
      </p:sp>
      <p:sp>
        <p:nvSpPr>
          <p:cNvPr id="230" name="Shape 230"/>
          <p:cNvSpPr txBox="1">
            <a:spLocks noGrp="1"/>
          </p:cNvSpPr>
          <p:nvPr>
            <p:ph type="body" idx="2"/>
          </p:nvPr>
        </p:nvSpPr>
        <p:spPr>
          <a:xfrm>
            <a:off x="4599275" y="163075"/>
            <a:ext cx="4386000" cy="3766799"/>
          </a:xfrm>
          <a:prstGeom prst="rect">
            <a:avLst/>
          </a:prstGeom>
        </p:spPr>
        <p:txBody>
          <a:bodyPr lIns="91425" tIns="91425" rIns="91425" bIns="91425" anchor="t" anchorCtr="0">
            <a:noAutofit/>
          </a:bodyPr>
          <a:lstStyle/>
          <a:p>
            <a:pPr marL="457200" lvl="0" indent="-342900" rtl="0">
              <a:spcBef>
                <a:spcPts val="0"/>
              </a:spcBef>
              <a:buClr>
                <a:schemeClr val="dk2"/>
              </a:buClr>
              <a:buSzPct val="100000"/>
              <a:buFont typeface="Arial"/>
              <a:buChar char="●"/>
            </a:pPr>
            <a:r>
              <a:rPr lang="en" sz="1800">
                <a:solidFill>
                  <a:srgbClr val="000000"/>
                </a:solidFill>
              </a:rPr>
              <a:t>One of the themes in the story is friendship.   Based on the events of the novel, would you want Antsy for a friend?</a:t>
            </a:r>
          </a:p>
          <a:p>
            <a:pPr lvl="0" rtl="0">
              <a:spcBef>
                <a:spcPts val="0"/>
              </a:spcBef>
              <a:buNone/>
            </a:pPr>
            <a:endParaRPr sz="1800">
              <a:solidFill>
                <a:srgbClr val="000000"/>
              </a:solidFill>
            </a:endParaRPr>
          </a:p>
          <a:p>
            <a:pPr marL="457200" lvl="0" indent="-342900" rtl="0">
              <a:spcBef>
                <a:spcPts val="0"/>
              </a:spcBef>
              <a:buClr>
                <a:srgbClr val="000000"/>
              </a:buClr>
              <a:buSzPct val="100000"/>
              <a:buFont typeface="Arial"/>
              <a:buChar char="●"/>
            </a:pPr>
            <a:r>
              <a:rPr lang="en" sz="1800">
                <a:solidFill>
                  <a:srgbClr val="000000"/>
                </a:solidFill>
              </a:rPr>
              <a:t>Every good story has conflict.  Choose one of the four main conflicts in the story (character vs. self, character vs. character, character vs. society, and character vs. the unknown) and explain why it is the most important in the story.</a:t>
            </a:r>
          </a:p>
          <a:p>
            <a:pPr>
              <a:spcBef>
                <a:spcPts val="0"/>
              </a:spcBef>
              <a:buNone/>
            </a:pPr>
            <a:endParaRPr/>
          </a:p>
        </p:txBody>
      </p:sp>
      <p:pic>
        <p:nvPicPr>
          <p:cNvPr id="231" name="Shape 231"/>
          <p:cNvPicPr preferRelativeResize="0"/>
          <p:nvPr/>
        </p:nvPicPr>
        <p:blipFill>
          <a:blip r:embed="rId3">
            <a:alphaModFix/>
          </a:blip>
          <a:stretch>
            <a:fillRect/>
          </a:stretch>
        </p:blipFill>
        <p:spPr>
          <a:xfrm>
            <a:off x="5847875" y="3673850"/>
            <a:ext cx="1888800" cy="1298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p:nvPr/>
        </p:nvSpPr>
        <p:spPr>
          <a:xfrm>
            <a:off x="323925" y="265125"/>
            <a:ext cx="3035999" cy="13740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“I liked how we reflected on what we read...we all got to share our own thoughts.</a:t>
            </a:r>
          </a:p>
          <a:p>
            <a:pPr lvl="0" rtl="0">
              <a:spcBef>
                <a:spcPts val="0"/>
              </a:spcBef>
              <a:buNone/>
            </a:pPr>
            <a:r>
              <a:rPr lang="en"/>
              <a:t>It made me think deeper about the text.  It made me WANT to read!”</a:t>
            </a:r>
          </a:p>
          <a:p>
            <a:pPr algn="r">
              <a:spcBef>
                <a:spcPts val="0"/>
              </a:spcBef>
              <a:buNone/>
            </a:pPr>
            <a:r>
              <a:rPr lang="en"/>
              <a:t>Gracey</a:t>
            </a:r>
          </a:p>
        </p:txBody>
      </p:sp>
      <p:sp>
        <p:nvSpPr>
          <p:cNvPr id="289" name="Shape 289"/>
          <p:cNvSpPr txBox="1"/>
          <p:nvPr/>
        </p:nvSpPr>
        <p:spPr>
          <a:xfrm>
            <a:off x="5894500" y="404375"/>
            <a:ext cx="2748300" cy="10119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“We used text evidence from the book to support our answers (thoughts).”</a:t>
            </a:r>
          </a:p>
          <a:p>
            <a:pPr algn="r">
              <a:spcBef>
                <a:spcPts val="0"/>
              </a:spcBef>
              <a:buNone/>
            </a:pPr>
            <a:r>
              <a:rPr lang="en"/>
              <a:t>Jennifer</a:t>
            </a:r>
          </a:p>
        </p:txBody>
      </p:sp>
      <p:sp>
        <p:nvSpPr>
          <p:cNvPr id="290" name="Shape 290"/>
          <p:cNvSpPr txBox="1"/>
          <p:nvPr/>
        </p:nvSpPr>
        <p:spPr>
          <a:xfrm>
            <a:off x="3824100" y="265125"/>
            <a:ext cx="1606199" cy="2255999"/>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“I liked picking out the book I wanted to read...to have independence.”</a:t>
            </a:r>
          </a:p>
          <a:p>
            <a:pPr lvl="0" rtl="0">
              <a:spcBef>
                <a:spcPts val="0"/>
              </a:spcBef>
              <a:buNone/>
            </a:pPr>
            <a:r>
              <a:rPr lang="en"/>
              <a:t>“It made me think deeper.  It makes me think about what I read.”</a:t>
            </a:r>
          </a:p>
          <a:p>
            <a:pPr lvl="0" algn="r" rtl="0">
              <a:spcBef>
                <a:spcPts val="0"/>
              </a:spcBef>
              <a:buNone/>
            </a:pPr>
            <a:r>
              <a:rPr lang="en"/>
              <a:t>Haley</a:t>
            </a:r>
          </a:p>
        </p:txBody>
      </p:sp>
      <p:sp>
        <p:nvSpPr>
          <p:cNvPr id="291" name="Shape 291"/>
          <p:cNvSpPr txBox="1"/>
          <p:nvPr/>
        </p:nvSpPr>
        <p:spPr>
          <a:xfrm>
            <a:off x="323925" y="3504375"/>
            <a:ext cx="3059699" cy="14679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“I liked the discussion days.  I appreciated that Mr. H and Mrs. M. were always helping me.  I enjoyed having a specific job.  I would have liked a little more time to do my job.</a:t>
            </a:r>
          </a:p>
          <a:p>
            <a:pPr algn="r">
              <a:spcBef>
                <a:spcPts val="0"/>
              </a:spcBef>
              <a:buNone/>
            </a:pPr>
            <a:r>
              <a:rPr lang="en"/>
              <a:t>Zach</a:t>
            </a:r>
          </a:p>
        </p:txBody>
      </p:sp>
      <p:sp>
        <p:nvSpPr>
          <p:cNvPr id="292" name="Shape 292"/>
          <p:cNvSpPr txBox="1"/>
          <p:nvPr/>
        </p:nvSpPr>
        <p:spPr>
          <a:xfrm>
            <a:off x="323925" y="1759350"/>
            <a:ext cx="3059699" cy="1590299"/>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“I’ve gotten to read a great book. I’ve gotten to talk to others about my book.”</a:t>
            </a:r>
          </a:p>
          <a:p>
            <a:pPr lvl="0" rtl="0">
              <a:spcBef>
                <a:spcPts val="0"/>
              </a:spcBef>
              <a:buNone/>
            </a:pPr>
            <a:r>
              <a:rPr lang="en"/>
              <a:t>It’s opened my mind to new books.  It’s opened my mind to new strategies.</a:t>
            </a:r>
          </a:p>
          <a:p>
            <a:pPr algn="r">
              <a:spcBef>
                <a:spcPts val="0"/>
              </a:spcBef>
              <a:buNone/>
            </a:pPr>
            <a:r>
              <a:rPr lang="en"/>
              <a:t>Alice</a:t>
            </a:r>
          </a:p>
        </p:txBody>
      </p:sp>
      <p:sp>
        <p:nvSpPr>
          <p:cNvPr id="293" name="Shape 293"/>
          <p:cNvSpPr txBox="1"/>
          <p:nvPr/>
        </p:nvSpPr>
        <p:spPr>
          <a:xfrm>
            <a:off x="3824175" y="2762600"/>
            <a:ext cx="1606199" cy="19497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“When I read I think more about all the strategies.  I learned how to use post-its to increase my comprehension.”</a:t>
            </a:r>
          </a:p>
          <a:p>
            <a:pPr algn="r">
              <a:spcBef>
                <a:spcPts val="0"/>
              </a:spcBef>
              <a:buNone/>
            </a:pPr>
            <a:r>
              <a:rPr lang="en"/>
              <a:t>Zach</a:t>
            </a:r>
          </a:p>
        </p:txBody>
      </p:sp>
      <p:sp>
        <p:nvSpPr>
          <p:cNvPr id="294" name="Shape 294"/>
          <p:cNvSpPr txBox="1"/>
          <p:nvPr/>
        </p:nvSpPr>
        <p:spPr>
          <a:xfrm>
            <a:off x="5870925" y="2076750"/>
            <a:ext cx="2748300" cy="9555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“I read a lot more and more everyday.  I use my reading strategies a lot more now.”</a:t>
            </a:r>
          </a:p>
          <a:p>
            <a:pPr algn="r">
              <a:spcBef>
                <a:spcPts val="0"/>
              </a:spcBef>
              <a:buNone/>
            </a:pPr>
            <a:r>
              <a:rPr lang="en"/>
              <a:t>Kaylee</a:t>
            </a:r>
          </a:p>
        </p:txBody>
      </p:sp>
      <p:sp>
        <p:nvSpPr>
          <p:cNvPr id="295" name="Shape 295"/>
          <p:cNvSpPr txBox="1"/>
          <p:nvPr/>
        </p:nvSpPr>
        <p:spPr>
          <a:xfrm>
            <a:off x="5936050" y="3504375"/>
            <a:ext cx="2665200" cy="1374000"/>
          </a:xfrm>
          <a:prstGeom prst="rect">
            <a:avLst/>
          </a:prstGeom>
          <a:noFill/>
          <a:ln w="9525" cap="sq">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r>
              <a:rPr lang="en"/>
              <a:t>“...that I’m asking questions.  I’m not afraid to share what I think.  I feel like I’m paying close attention to what’s going on.”</a:t>
            </a:r>
          </a:p>
          <a:p>
            <a:pPr algn="r">
              <a:spcBef>
                <a:spcPts val="0"/>
              </a:spcBef>
              <a:buNone/>
            </a:pPr>
            <a:r>
              <a:rPr lang="en"/>
              <a:t>Krista </a:t>
            </a:r>
          </a:p>
        </p:txBody>
      </p:sp>
    </p:spTree>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marL="457200" indent="-457200">
              <a:spcBef>
                <a:spcPts val="0"/>
              </a:spcBef>
              <a:buFont typeface="Arial" panose="020B0604020202020204" pitchFamily="34" charset="0"/>
              <a:buChar char="•"/>
            </a:pPr>
            <a:r>
              <a:rPr lang="en-US" dirty="0" smtClean="0">
                <a:solidFill>
                  <a:schemeClr val="tx1"/>
                </a:solidFill>
              </a:rPr>
              <a:t>Become more familiar and comfortable with the strategies presented and use them with more fidelity </a:t>
            </a:r>
          </a:p>
          <a:p>
            <a:pPr marL="457200" indent="-457200">
              <a:spcBef>
                <a:spcPts val="0"/>
              </a:spcBef>
              <a:buFont typeface="Arial" panose="020B0604020202020204" pitchFamily="34" charset="0"/>
              <a:buChar char="•"/>
            </a:pPr>
            <a:r>
              <a:rPr lang="en-US" dirty="0" smtClean="0">
                <a:solidFill>
                  <a:schemeClr val="tx1"/>
                </a:solidFill>
              </a:rPr>
              <a:t>Introduce small group strategy-based guided reading groups </a:t>
            </a:r>
          </a:p>
          <a:p>
            <a:pPr>
              <a:spcBef>
                <a:spcPts val="0"/>
              </a:spcBef>
            </a:pPr>
            <a:endParaRPr dirty="0"/>
          </a:p>
        </p:txBody>
      </p:sp>
      <p:sp>
        <p:nvSpPr>
          <p:cNvPr id="301" name="Shape 301"/>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dirty="0">
                <a:solidFill>
                  <a:schemeClr val="bg1"/>
                </a:solidFill>
              </a:rPr>
              <a:t>Next Steps...</a:t>
            </a:r>
          </a:p>
        </p:txBody>
      </p:sp>
    </p:spTree>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txBox="1">
            <a:spLocks noGrp="1"/>
          </p:cNvSpPr>
          <p:nvPr>
            <p:ph type="ctrTitle"/>
          </p:nvPr>
        </p:nvSpPr>
        <p:spPr>
          <a:xfrm>
            <a:off x="667450" y="551900"/>
            <a:ext cx="8003100" cy="3315250"/>
          </a:xfrm>
          <a:prstGeom prst="rect">
            <a:avLst/>
          </a:prstGeom>
        </p:spPr>
        <p:txBody>
          <a:bodyPr lIns="91425" tIns="91425" rIns="91425" bIns="91425" anchor="b" anchorCtr="0">
            <a:noAutofit/>
          </a:bodyPr>
          <a:lstStyle/>
          <a:p>
            <a:pPr lvl="0" algn="ctr" rtl="0">
              <a:spcBef>
                <a:spcPts val="0"/>
              </a:spcBef>
              <a:buNone/>
            </a:pPr>
            <a:r>
              <a:rPr lang="en" sz="3600" dirty="0">
                <a:solidFill>
                  <a:srgbClr val="FFFFFF"/>
                </a:solidFill>
              </a:rPr>
              <a:t>Erin Metaxas</a:t>
            </a:r>
          </a:p>
          <a:p>
            <a:pPr lvl="0" algn="ctr" rtl="0">
              <a:spcBef>
                <a:spcPts val="0"/>
              </a:spcBef>
              <a:buNone/>
            </a:pPr>
            <a:r>
              <a:rPr lang="en" sz="3600" dirty="0">
                <a:solidFill>
                  <a:schemeClr val="bg1"/>
                </a:solidFill>
              </a:rPr>
              <a:t>erin.metaxas@lz95.org</a:t>
            </a:r>
            <a:endParaRPr lang="en" sz="3600" dirty="0">
              <a:solidFill>
                <a:schemeClr val="bg1"/>
              </a:solidFill>
              <a:hlinkClick r:id="rId3"/>
            </a:endParaRPr>
          </a:p>
          <a:p>
            <a:pPr lvl="0" algn="ctr" rtl="0">
              <a:spcBef>
                <a:spcPts val="0"/>
              </a:spcBef>
              <a:buNone/>
            </a:pPr>
            <a:endParaRPr sz="3600" dirty="0">
              <a:solidFill>
                <a:srgbClr val="FFFFFF"/>
              </a:solidFill>
            </a:endParaRPr>
          </a:p>
          <a:p>
            <a:pPr lvl="0" algn="ctr" rtl="0">
              <a:spcBef>
                <a:spcPts val="0"/>
              </a:spcBef>
              <a:buNone/>
            </a:pPr>
            <a:r>
              <a:rPr lang="en" sz="3600" dirty="0">
                <a:solidFill>
                  <a:srgbClr val="FFFFFF"/>
                </a:solidFill>
              </a:rPr>
              <a:t>Jen Lippert</a:t>
            </a:r>
          </a:p>
          <a:p>
            <a:pPr lvl="0" algn="ctr" rtl="0">
              <a:spcBef>
                <a:spcPts val="0"/>
              </a:spcBef>
              <a:buNone/>
            </a:pPr>
            <a:r>
              <a:rPr lang="en" sz="3600" dirty="0">
                <a:solidFill>
                  <a:srgbClr val="FFFFFF"/>
                </a:solidFill>
              </a:rPr>
              <a:t>jennifer.lippert@lz95.org</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lvl="0" rtl="0">
              <a:lnSpc>
                <a:spcPct val="115000"/>
              </a:lnSpc>
              <a:spcBef>
                <a:spcPts val="600"/>
              </a:spcBef>
              <a:buClr>
                <a:schemeClr val="dk1"/>
              </a:buClr>
              <a:buSzPct val="50000"/>
              <a:buFont typeface="Arial"/>
              <a:buNone/>
            </a:pPr>
            <a:r>
              <a:rPr lang="en" sz="2200">
                <a:solidFill>
                  <a:srgbClr val="9C5252"/>
                </a:solidFill>
                <a:latin typeface="Arial"/>
                <a:ea typeface="Arial"/>
                <a:cs typeface="Arial"/>
                <a:sym typeface="Arial"/>
              </a:rPr>
              <a:t></a:t>
            </a:r>
            <a:r>
              <a:rPr lang="en" sz="2600">
                <a:solidFill>
                  <a:srgbClr val="000000"/>
                </a:solidFill>
                <a:latin typeface="Arial"/>
                <a:ea typeface="Arial"/>
                <a:cs typeface="Arial"/>
                <a:sym typeface="Arial"/>
              </a:rPr>
              <a:t>“The reading workshop provides students with an environment in which reading is a priority.  The class becomes a center where material is read and analyzed, and reactions to it are shared.  Ideas and learning flourish”</a:t>
            </a:r>
          </a:p>
          <a:p>
            <a:pPr>
              <a:spcBef>
                <a:spcPts val="0"/>
              </a:spcBef>
              <a:buNone/>
            </a:pPr>
            <a:endParaRPr/>
          </a:p>
        </p:txBody>
      </p:sp>
      <p:sp>
        <p:nvSpPr>
          <p:cNvPr id="60" name="Shape 60"/>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sz="3600" b="0">
                <a:solidFill>
                  <a:srgbClr val="FFFFFF"/>
                </a:solidFill>
                <a:latin typeface="Arial"/>
                <a:ea typeface="Arial"/>
                <a:cs typeface="Arial"/>
                <a:sym typeface="Arial"/>
              </a:rPr>
              <a:t>An Overview of Reading Workshop</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181775" y="1080025"/>
            <a:ext cx="8822100" cy="3794399"/>
          </a:xfrm>
          <a:prstGeom prst="rect">
            <a:avLst/>
          </a:prstGeom>
        </p:spPr>
        <p:txBody>
          <a:bodyPr lIns="91425" tIns="91425" rIns="91425" bIns="91425" anchor="t" anchorCtr="0">
            <a:noAutofit/>
          </a:bodyPr>
          <a:lstStyle/>
          <a:p>
            <a:pPr marL="457200" lvl="0" indent="-342900" rtl="0">
              <a:lnSpc>
                <a:spcPct val="115000"/>
              </a:lnSpc>
              <a:spcBef>
                <a:spcPts val="600"/>
              </a:spcBef>
              <a:buClr>
                <a:srgbClr val="000000"/>
              </a:buClr>
              <a:buSzPct val="100000"/>
              <a:buFont typeface="Arial"/>
              <a:buChar char="●"/>
            </a:pPr>
            <a:r>
              <a:rPr lang="en" sz="1800">
                <a:solidFill>
                  <a:srgbClr val="000000"/>
                </a:solidFill>
                <a:latin typeface="Arial"/>
                <a:ea typeface="Arial"/>
                <a:cs typeface="Arial"/>
                <a:sym typeface="Arial"/>
              </a:rPr>
              <a:t>In 2007 Pianta and Belsky  conducted a study that found American 5</a:t>
            </a:r>
            <a:r>
              <a:rPr lang="en" sz="1800" baseline="30000">
                <a:solidFill>
                  <a:srgbClr val="000000"/>
                </a:solidFill>
                <a:latin typeface="Arial"/>
                <a:ea typeface="Arial"/>
                <a:cs typeface="Arial"/>
                <a:sym typeface="Arial"/>
              </a:rPr>
              <a:t>th</a:t>
            </a:r>
            <a:r>
              <a:rPr lang="en" sz="1800">
                <a:solidFill>
                  <a:srgbClr val="000000"/>
                </a:solidFill>
                <a:latin typeface="Arial"/>
                <a:ea typeface="Arial"/>
                <a:cs typeface="Arial"/>
                <a:sym typeface="Arial"/>
              </a:rPr>
              <a:t> graders were spending 91% of their school day listening to the teacher talk or working alone</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The findings were similar for 1</a:t>
            </a:r>
            <a:r>
              <a:rPr lang="en" sz="1800" baseline="30000">
                <a:solidFill>
                  <a:srgbClr val="000000"/>
                </a:solidFill>
                <a:latin typeface="Arial"/>
                <a:ea typeface="Arial"/>
                <a:cs typeface="Arial"/>
                <a:sym typeface="Arial"/>
              </a:rPr>
              <a:t>st</a:t>
            </a:r>
            <a:r>
              <a:rPr lang="en" sz="1800">
                <a:solidFill>
                  <a:srgbClr val="000000"/>
                </a:solidFill>
                <a:latin typeface="Arial"/>
                <a:ea typeface="Arial"/>
                <a:cs typeface="Arial"/>
                <a:sym typeface="Arial"/>
              </a:rPr>
              <a:t> and 3</a:t>
            </a:r>
            <a:r>
              <a:rPr lang="en" sz="1800" baseline="30000">
                <a:solidFill>
                  <a:srgbClr val="000000"/>
                </a:solidFill>
                <a:latin typeface="Arial"/>
                <a:ea typeface="Arial"/>
                <a:cs typeface="Arial"/>
                <a:sym typeface="Arial"/>
              </a:rPr>
              <a:t>rd</a:t>
            </a:r>
            <a:r>
              <a:rPr lang="en" sz="1800">
                <a:solidFill>
                  <a:srgbClr val="000000"/>
                </a:solidFill>
                <a:latin typeface="Arial"/>
                <a:ea typeface="Arial"/>
                <a:cs typeface="Arial"/>
                <a:sym typeface="Arial"/>
              </a:rPr>
              <a:t> graders</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Even after decades of research on the benefits of interactive teaching and learning our students are still sitting passive in school working in solitary activities</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Let’s look at the trend in school history…</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There has always been a feeling of “sit-down-be-quiet-and-listen” pedagogy but that has been tempered with a more progressive idea of cooperative learning, reciprocal teaching, flexible small-group instruction and reading and writing workshops</a:t>
            </a:r>
          </a:p>
          <a:p>
            <a:pPr lvl="0" rtl="0">
              <a:lnSpc>
                <a:spcPct val="115000"/>
              </a:lnSpc>
              <a:spcBef>
                <a:spcPts val="300"/>
              </a:spcBef>
              <a:buNone/>
            </a:pPr>
            <a:endParaRPr sz="1800"/>
          </a:p>
        </p:txBody>
      </p:sp>
      <p:sp>
        <p:nvSpPr>
          <p:cNvPr id="66" name="Shape 66"/>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sz="3200" b="0">
                <a:solidFill>
                  <a:srgbClr val="FFFFFF"/>
                </a:solidFill>
                <a:latin typeface="Arial"/>
                <a:ea typeface="Arial"/>
                <a:cs typeface="Arial"/>
                <a:sym typeface="Arial"/>
              </a:rPr>
              <a:t>Why Reading Workshop &amp; Small Group Instruction</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The most recent movement to cooperative teaching being in the 1990’s.</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However, with the integration of NCLB in 2001 the students were brought back to the Kill-and-drill text prep model of teaching</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If you talk to anyone in the human resource realm you will hear that  companies are  becoming collaborative workplaces</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People who feel ownership to their work and know how to work collaboratively are more productive</a:t>
            </a:r>
          </a:p>
          <a:p>
            <a:pPr marL="457200" lvl="0" indent="-342900" rtl="0">
              <a:lnSpc>
                <a:spcPct val="115000"/>
              </a:lnSpc>
              <a:spcBef>
                <a:spcPts val="300"/>
              </a:spcBef>
              <a:buClr>
                <a:srgbClr val="000000"/>
              </a:buClr>
              <a:buSzPct val="100000"/>
              <a:buFont typeface="Arial"/>
              <a:buChar char="●"/>
            </a:pPr>
            <a:r>
              <a:rPr lang="en" sz="1800">
                <a:solidFill>
                  <a:srgbClr val="000000"/>
                </a:solidFill>
                <a:latin typeface="Arial"/>
                <a:ea typeface="Arial"/>
                <a:cs typeface="Arial"/>
                <a:sym typeface="Arial"/>
              </a:rPr>
              <a:t>Comes down to a simple fact ---  SMALL GROUPS WORK</a:t>
            </a:r>
          </a:p>
          <a:p>
            <a:pPr lvl="0" rtl="0">
              <a:spcBef>
                <a:spcPts val="0"/>
              </a:spcBef>
              <a:buNone/>
            </a:pPr>
            <a:endParaRPr sz="1800">
              <a:solidFill>
                <a:srgbClr val="000000"/>
              </a:solidFill>
            </a:endParaRPr>
          </a:p>
          <a:p>
            <a:pPr>
              <a:spcBef>
                <a:spcPts val="0"/>
              </a:spcBef>
              <a:buNone/>
            </a:pPr>
            <a:endParaRPr/>
          </a:p>
        </p:txBody>
      </p:sp>
      <p:sp>
        <p:nvSpPr>
          <p:cNvPr id="72" name="Shape 72"/>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457200" y="1244242"/>
            <a:ext cx="8229600" cy="3630300"/>
          </a:xfrm>
          <a:prstGeom prst="rect">
            <a:avLst/>
          </a:prstGeom>
        </p:spPr>
        <p:txBody>
          <a:bodyPr lIns="91425" tIns="91425" rIns="91425" bIns="91425" anchor="t" anchorCtr="0">
            <a:noAutofit/>
          </a:bodyPr>
          <a:lstStyle/>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Small groups are lifelike</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Small groups generate energy for challenging work</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In small groups, we are smarter</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In small groups, diversity is an asset</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Small groups make engaged, interactive learning possible</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Small groups allow us to differentiate instruction</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Employers increasingly require small-group skills</a:t>
            </a:r>
          </a:p>
          <a:p>
            <a:pPr marL="457200" lvl="0" indent="-355600" rtl="0">
              <a:lnSpc>
                <a:spcPct val="115000"/>
              </a:lnSpc>
              <a:spcBef>
                <a:spcPts val="600"/>
              </a:spcBef>
              <a:buClr>
                <a:schemeClr val="dk2"/>
              </a:buClr>
              <a:buSzPct val="100000"/>
              <a:buFont typeface="Arial"/>
              <a:buChar char="●"/>
            </a:pPr>
            <a:r>
              <a:rPr lang="en" sz="2000">
                <a:solidFill>
                  <a:srgbClr val="000000"/>
                </a:solidFill>
                <a:latin typeface="Arial"/>
                <a:ea typeface="Arial"/>
                <a:cs typeface="Arial"/>
                <a:sym typeface="Arial"/>
              </a:rPr>
              <a:t>Well-structured small-group work enhances student achievement</a:t>
            </a:r>
          </a:p>
          <a:p>
            <a:pPr>
              <a:spcBef>
                <a:spcPts val="0"/>
              </a:spcBef>
              <a:buNone/>
            </a:pPr>
            <a:endParaRPr/>
          </a:p>
        </p:txBody>
      </p:sp>
      <p:sp>
        <p:nvSpPr>
          <p:cNvPr id="78" name="Shape 78"/>
          <p:cNvSpPr txBox="1">
            <a:spLocks noGrp="1"/>
          </p:cNvSpPr>
          <p:nvPr>
            <p:ph type="title"/>
          </p:nvPr>
        </p:nvSpPr>
        <p:spPr>
          <a:xfrm>
            <a:off x="457200" y="205978"/>
            <a:ext cx="8229600" cy="994200"/>
          </a:xfrm>
          <a:prstGeom prst="rect">
            <a:avLst/>
          </a:prstGeom>
        </p:spPr>
        <p:txBody>
          <a:bodyPr lIns="91425" tIns="91425" rIns="91425" bIns="91425" anchor="b" anchorCtr="0">
            <a:noAutofit/>
          </a:bodyPr>
          <a:lstStyle/>
          <a:p>
            <a:pPr>
              <a:spcBef>
                <a:spcPts val="0"/>
              </a:spcBef>
              <a:buNone/>
            </a:pPr>
            <a:r>
              <a:rPr lang="en" sz="4200" b="0">
                <a:solidFill>
                  <a:srgbClr val="FFFFFF"/>
                </a:solidFill>
                <a:latin typeface="Arial"/>
                <a:ea typeface="Arial"/>
                <a:cs typeface="Arial"/>
                <a:sym typeface="Arial"/>
              </a:rPr>
              <a:t>Benefits of Small Group Work</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457200" y="301176"/>
            <a:ext cx="4038599" cy="4573500"/>
          </a:xfrm>
          <a:prstGeom prst="rect">
            <a:avLst/>
          </a:prstGeom>
        </p:spPr>
        <p:txBody>
          <a:bodyPr lIns="91425" tIns="91425" rIns="91425" bIns="91425" anchor="t" anchorCtr="0">
            <a:noAutofit/>
          </a:bodyPr>
          <a:lstStyle/>
          <a:p>
            <a:pPr>
              <a:spcBef>
                <a:spcPts val="0"/>
              </a:spcBef>
              <a:buNone/>
            </a:pPr>
            <a:endParaRPr/>
          </a:p>
        </p:txBody>
      </p:sp>
      <p:sp>
        <p:nvSpPr>
          <p:cNvPr id="84" name="Shape 84"/>
          <p:cNvSpPr txBox="1">
            <a:spLocks noGrp="1"/>
          </p:cNvSpPr>
          <p:nvPr>
            <p:ph type="body" idx="2"/>
          </p:nvPr>
        </p:nvSpPr>
        <p:spPr>
          <a:xfrm>
            <a:off x="4648200" y="1244242"/>
            <a:ext cx="4038599" cy="3630300"/>
          </a:xfrm>
          <a:prstGeom prst="rect">
            <a:avLst/>
          </a:prstGeom>
        </p:spPr>
        <p:txBody>
          <a:bodyPr lIns="91425" tIns="91425" rIns="91425" bIns="91425" anchor="t" anchorCtr="0">
            <a:noAutofit/>
          </a:bodyPr>
          <a:lstStyle/>
          <a:p>
            <a:pPr>
              <a:spcBef>
                <a:spcPts val="0"/>
              </a:spcBef>
              <a:buNone/>
            </a:pPr>
            <a:r>
              <a:rPr lang="en"/>
              <a:t>Literature Circles</a:t>
            </a:r>
          </a:p>
        </p:txBody>
      </p:sp>
      <p:pic>
        <p:nvPicPr>
          <p:cNvPr id="85" name="Shape 85"/>
          <p:cNvPicPr preferRelativeResize="0"/>
          <p:nvPr/>
        </p:nvPicPr>
        <p:blipFill>
          <a:blip r:embed="rId3">
            <a:alphaModFix/>
          </a:blip>
          <a:stretch>
            <a:fillRect/>
          </a:stretch>
        </p:blipFill>
        <p:spPr>
          <a:xfrm>
            <a:off x="540675" y="495425"/>
            <a:ext cx="3955125" cy="4292824"/>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457200" y="375176"/>
            <a:ext cx="8229600" cy="4499399"/>
          </a:xfrm>
          <a:prstGeom prst="rect">
            <a:avLst/>
          </a:prstGeom>
        </p:spPr>
        <p:txBody>
          <a:bodyPr lIns="91425" tIns="91425" rIns="91425" bIns="91425" anchor="t" anchorCtr="0">
            <a:noAutofit/>
          </a:bodyPr>
          <a:lstStyle/>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Small peer-led discussion groups whose members have chosen to read the same story, poem, article, or book.</a:t>
            </a:r>
          </a:p>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While reading the group members take notes to help them contribute to the upcoming discussion</a:t>
            </a:r>
          </a:p>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Everyone comes to the discussion group with something to share</a:t>
            </a:r>
          </a:p>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Each group follows a reading and meeting schedule, holding periodic discussions on the way through the book</a:t>
            </a:r>
          </a:p>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When the book is finished the group members compile some ideas or thoughts that they want to share out to the wider community</a:t>
            </a:r>
          </a:p>
          <a:p>
            <a:pPr marL="457200" lvl="0" indent="-355600" rtl="0">
              <a:lnSpc>
                <a:spcPct val="115000"/>
              </a:lnSpc>
              <a:spcBef>
                <a:spcPts val="600"/>
              </a:spcBef>
              <a:buClr>
                <a:srgbClr val="000000"/>
              </a:buClr>
              <a:buSzPct val="100000"/>
              <a:buFont typeface="Arial"/>
              <a:buChar char="●"/>
            </a:pPr>
            <a:r>
              <a:rPr lang="en" sz="2000">
                <a:solidFill>
                  <a:srgbClr val="000000"/>
                </a:solidFill>
                <a:latin typeface="Arial"/>
                <a:ea typeface="Arial"/>
                <a:cs typeface="Arial"/>
                <a:sym typeface="Arial"/>
              </a:rPr>
              <a:t>Trade members with other groups that have finished  a reading and the process starts again.</a:t>
            </a:r>
          </a:p>
          <a:p>
            <a:pPr>
              <a:spcBef>
                <a:spcPts val="0"/>
              </a:spcBef>
              <a:buNone/>
            </a:pPr>
            <a:endParaRP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wave">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2606</Words>
  <Application>Microsoft Office PowerPoint</Application>
  <PresentationFormat>On-screen Show (16:9)</PresentationFormat>
  <Paragraphs>247</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wave</vt:lpstr>
      <vt:lpstr>   Small Group Structures for Guided Instruction</vt:lpstr>
      <vt:lpstr>Enduring Understanding</vt:lpstr>
      <vt:lpstr>PowerPoint Presentation</vt:lpstr>
      <vt:lpstr>An Overview of Reading Workshop</vt:lpstr>
      <vt:lpstr>Why Reading Workshop &amp; Small Group Instruction</vt:lpstr>
      <vt:lpstr>PowerPoint Presentation</vt:lpstr>
      <vt:lpstr>Benefits of Small Group Work</vt:lpstr>
      <vt:lpstr>PowerPoint Presentation</vt:lpstr>
      <vt:lpstr>PowerPoint Presentation</vt:lpstr>
      <vt:lpstr>What was our Focus?  How did we accomplish it?</vt:lpstr>
      <vt:lpstr>PowerPoint Presentation</vt:lpstr>
      <vt:lpstr>Literature Circle Core Standards and Student jobs </vt:lpstr>
      <vt:lpstr>PowerPoint Presentation</vt:lpstr>
      <vt:lpstr>PowerPoint Presentation</vt:lpstr>
      <vt:lpstr>PowerPoint Presentation</vt:lpstr>
      <vt:lpstr>PowerPoint Presentation</vt:lpstr>
      <vt:lpstr>PowerPoint Presentation</vt:lpstr>
      <vt:lpstr>PowerPoint Presentation</vt:lpstr>
      <vt:lpstr>Why “Collaborative Learning” through   Inquiry Circles?</vt:lpstr>
      <vt:lpstr>PowerPoint Presentation</vt:lpstr>
      <vt:lpstr>Principles of Inquiry Circles  </vt:lpstr>
      <vt:lpstr>PowerPoint Presentation</vt:lpstr>
      <vt:lpstr>PowerPoint Presentation</vt:lpstr>
      <vt:lpstr>PowerPoint Presentation</vt:lpstr>
      <vt:lpstr>Understanding Socratic Circles</vt:lpstr>
      <vt:lpstr>Developing Students’ Academic Skills</vt:lpstr>
      <vt:lpstr>PowerPoint Presentation</vt:lpstr>
      <vt:lpstr>PowerPoint Presentation</vt:lpstr>
      <vt:lpstr>PowerPoint Presentation</vt:lpstr>
      <vt:lpstr>PowerPoint Presentation</vt:lpstr>
      <vt:lpstr>PowerPoint Presentation</vt:lpstr>
      <vt:lpstr>Developing Students Social Skills</vt:lpstr>
      <vt:lpstr>Nuts and Bolts of Socratic Circles</vt:lpstr>
      <vt:lpstr>PowerPoint Presentation</vt:lpstr>
      <vt:lpstr>Our Process:</vt:lpstr>
      <vt:lpstr>Questions: Socratic Circle for  The Schwa Was Here</vt:lpstr>
      <vt:lpstr>PowerPoint Presentation</vt:lpstr>
      <vt:lpstr>Next Steps...</vt:lpstr>
      <vt:lpstr>Erin Metaxas erin.metaxas@lz95.org  Jen Lippert jennifer.lippert@lz95.org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 Group Structures for Guided Instruction</dc:title>
  <dc:creator>Metaxas, Erin</dc:creator>
  <cp:lastModifiedBy>CUSD95</cp:lastModifiedBy>
  <cp:revision>11</cp:revision>
  <cp:lastPrinted>2014-09-30T20:01:29Z</cp:lastPrinted>
  <dcterms:modified xsi:type="dcterms:W3CDTF">2014-10-04T04:46:46Z</dcterms:modified>
</cp:coreProperties>
</file>